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81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/>
  <p:cmAuthor id="2" name="Milena Radomirovic" initials="M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 showGuides="1">
      <p:cViewPr varScale="1">
        <p:scale>
          <a:sx n="103" d="100"/>
          <a:sy n="103" d="100"/>
        </p:scale>
        <p:origin x="1716" y="72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B3-4A0A-BE87-6E24D574D1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B3-4A0A-BE87-6E24D574D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B3-4A0A-BE87-6E24D574D1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B3-4A0A-BE87-6E24D574D1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B3-4A0A-BE87-6E24D574D1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EB3-4A0A-BE87-6E24D574D141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31.56%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B3-4A0A-BE87-6E24D574D141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60.15%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B3-4A0A-BE87-6E24D574D141}"/>
                </c:ext>
              </c:extLst>
            </c:dLbl>
            <c:dLbl>
              <c:idx val="3"/>
              <c:layout>
                <c:manualLayout>
                  <c:x val="-9.8127046086252695E-2"/>
                  <c:y val="-3.164272597162409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0.03%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B3-4A0A-BE87-6E24D574D141}"/>
                </c:ext>
              </c:extLst>
            </c:dLbl>
            <c:dLbl>
              <c:idx val="4"/>
              <c:layout>
                <c:manualLayout>
                  <c:x val="-0.29332036862312599"/>
                  <c:y val="7.8263401814908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B3-4A0A-BE87-6E24D574D141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пренета средства из претходне године</a:t>
                    </a:r>
                  </a:p>
                  <a:p>
                    <a:r>
                      <a:rPr lang="ru-RU"/>
                      <a:t>5.72%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EB3-4A0A-BE87-6E24D574D141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formatCode="General">
                  <c:v>0</c:v>
                </c:pt>
                <c:pt idx="5">
                  <c:v>210000000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3-4A0A-BE87-6E24D574D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600" b="1" dirty="0">
                <a:latin typeface="+mj-lt"/>
              </a:rPr>
              <a:t>Структура прихода и примања</a:t>
            </a:r>
            <a:endParaRPr lang="en-US" sz="1600" b="1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-2.8983676866092448E-2"/>
                  <c:y val="-7.89023208266830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46,77%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 dirty="0"/>
                      <a:t>трансфери
</a:t>
                    </a:r>
                    <a:r>
                      <a:rPr lang="sr-Cyrl-RS" dirty="0" smtClean="0"/>
                      <a:t>13,80%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-2.0277752157517089E-2"/>
                  <c:y val="-1.46065974549505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37,62%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3.4941741274030345E-2"/>
                  <c:y val="-0.121351123283972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примања од продаје нефинансијске имовине
</a:t>
                    </a:r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3753152165482661"/>
                  <c:y val="-4.37617355328064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1,80%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1802273000</c:v>
                </c:pt>
                <c:pt idx="1">
                  <c:v>392243366</c:v>
                </c:pt>
                <c:pt idx="2">
                  <c:v>1729167205</c:v>
                </c:pt>
                <c:pt idx="3">
                  <c:v>1800000</c:v>
                </c:pt>
                <c:pt idx="4" formatCode="General">
                  <c:v>0</c:v>
                </c:pt>
                <c:pt idx="5">
                  <c:v>24516429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384214203440396"/>
          <c:y val="0.30671726278779327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11,15%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-1.3893011574991974E-3"/>
                  <c:y val="0.134661237699678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28,03%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7.1817519479541472E-2"/>
                  <c:y val="7.828830924239005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11,83%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5.8468853263845613E-2"/>
                  <c:y val="3.71343948606653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3,93%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</a:t>
                    </a:r>
                    <a:r>
                      <a:rPr lang="sr-Cyrl-RS" dirty="0" smtClean="0"/>
                      <a:t>давања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4,25%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4,43%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34,99%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1,39%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419916000</c:v>
                </c:pt>
                <c:pt idx="1">
                  <c:v>1189030000</c:v>
                </c:pt>
                <c:pt idx="2">
                  <c:v>41690000</c:v>
                </c:pt>
                <c:pt idx="3">
                  <c:v>167186000</c:v>
                </c:pt>
                <c:pt idx="4">
                  <c:v>155340000</c:v>
                </c:pt>
                <c:pt idx="5">
                  <c:v>174353000</c:v>
                </c:pt>
                <c:pt idx="6">
                  <c:v>1411485000</c:v>
                </c:pt>
                <c:pt idx="7">
                  <c:v>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2,14%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8.3086571078477084E-2"/>
                  <c:y val="-0.241128464409725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22,76%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9.5944428721220665E-2"/>
                  <c:y val="-0.1581819077760711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1,10%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8.541640142173984E-2"/>
                  <c:y val="-3.926341352751514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9,28%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4.8420005238671779E-2"/>
                  <c:y val="-6.34921225239163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5,82%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7.7396936546595208E-3"/>
                  <c:y val="2.58832406843342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3,58%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8.7106602915977702E-2"/>
                  <c:y val="4.18129475979555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12,33%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20649206049287297"/>
                  <c:y val="0.101124248745715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7,07%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0.11016488912568623"/>
                  <c:y val="0.105118552203360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1,91%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1969822146527977E-2"/>
                  <c:y val="0.149512234124393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0,58%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9.8246607774835112E-2"/>
                  <c:y val="4.04767939917391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3,47%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1371939946636175"/>
                  <c:y val="-5.438452893796569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0,51%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1448383156849991"/>
                  <c:y val="-0.139156195383823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6,95%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8.8136976735013556E-2"/>
                  <c:y val="-0.119967195256984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6,09%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9.6745708989998555E-2"/>
                  <c:y val="-0.139406243830709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14,53%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7.9260330485301636E-2"/>
                  <c:y val="-0.227175063555660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1,75%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4893577728234428"/>
                  <c:y val="-1.05820906026349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ЕНЕРГЕТСКА ЕФИКАСНОСТ И ОБНОВЉИВИ ИЗВОРИ ЕНЕРГИЈЕ
</a:t>
                    </a:r>
                    <a:r>
                      <a:rPr lang="ru-RU" dirty="0" smtClean="0"/>
                      <a:t>0,13%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107633000</c:v>
                </c:pt>
                <c:pt idx="1">
                  <c:v>619000000</c:v>
                </c:pt>
                <c:pt idx="2">
                  <c:v>40650000</c:v>
                </c:pt>
                <c:pt idx="3">
                  <c:v>309610000</c:v>
                </c:pt>
                <c:pt idx="4">
                  <c:v>200870000</c:v>
                </c:pt>
                <c:pt idx="5">
                  <c:v>95450000</c:v>
                </c:pt>
                <c:pt idx="6">
                  <c:v>812850000</c:v>
                </c:pt>
                <c:pt idx="7">
                  <c:v>270457000</c:v>
                </c:pt>
                <c:pt idx="8">
                  <c:v>80865000</c:v>
                </c:pt>
                <c:pt idx="9">
                  <c:v>20870000</c:v>
                </c:pt>
                <c:pt idx="10">
                  <c:v>125351000</c:v>
                </c:pt>
                <c:pt idx="11">
                  <c:v>20500000</c:v>
                </c:pt>
                <c:pt idx="12">
                  <c:v>232871000</c:v>
                </c:pt>
                <c:pt idx="13">
                  <c:v>424020000</c:v>
                </c:pt>
                <c:pt idx="14">
                  <c:v>503211000</c:v>
                </c:pt>
                <c:pt idx="15">
                  <c:v>65892000</c:v>
                </c:pt>
                <c:pt idx="16">
                  <c:v>19900000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>
              <a:latin typeface="+mj-lt"/>
            </a:rPr>
            <a:t>Скупштина општине</a:t>
          </a:r>
          <a:endParaRPr lang="sr-Cyrl-RS" sz="1600" dirty="0">
            <a:latin typeface="+mj-lt"/>
          </a:endParaRPr>
        </a:p>
        <a:p>
          <a:r>
            <a:rPr lang="sr-Cyrl-RS" sz="1600" dirty="0">
              <a:latin typeface="+mj-lt"/>
            </a:rPr>
            <a:t>Председник општине</a:t>
          </a:r>
        </a:p>
        <a:p>
          <a:r>
            <a:rPr lang="sr-Cyrl-RS" sz="1600" dirty="0">
              <a:latin typeface="+mj-lt"/>
            </a:rPr>
            <a:t>Општинско веће</a:t>
          </a:r>
        </a:p>
        <a:p>
          <a:r>
            <a:rPr lang="sr-Cyrl-RS" sz="1600" dirty="0" smtClean="0">
              <a:latin typeface="+mj-lt"/>
            </a:rPr>
            <a:t>Општински правобранилац</a:t>
          </a:r>
        </a:p>
        <a:p>
          <a:r>
            <a:rPr lang="sr-Cyrl-RS" sz="1600" dirty="0" smtClean="0">
              <a:latin typeface="+mj-lt"/>
            </a:rPr>
            <a:t>Општинска управа</a:t>
          </a:r>
          <a:endParaRPr lang="en-US" sz="1600" dirty="0">
            <a:latin typeface="+mj-lt"/>
          </a:endParaRP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Установе </a:t>
          </a:r>
          <a:r>
            <a:rPr lang="sr-Cyrl-RS" sz="11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културе</a:t>
          </a:r>
          <a:endParaRPr lang="sr-Cyrl-RS" sz="1100" dirty="0">
            <a:solidFill>
              <a:schemeClr val="accent1">
                <a:lumMod val="75000"/>
              </a:schemeClr>
            </a:solidFill>
            <a:latin typeface="+mj-lt"/>
          </a:endParaRP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>
              <a:latin typeface="+mj-lt"/>
            </a:rPr>
            <a:t>Основне школе </a:t>
          </a:r>
        </a:p>
        <a:p>
          <a:r>
            <a:rPr lang="sr-Cyrl-RS" sz="1200" dirty="0" smtClean="0">
              <a:latin typeface="+mj-lt"/>
            </a:rPr>
            <a:t>Средња </a:t>
          </a:r>
          <a:r>
            <a:rPr lang="sr-Cyrl-RS" sz="1200" dirty="0">
              <a:latin typeface="+mj-lt"/>
            </a:rPr>
            <a:t>школе</a:t>
          </a:r>
        </a:p>
        <a:p>
          <a:r>
            <a:rPr lang="sr-Cyrl-RS" sz="1200" dirty="0">
              <a:latin typeface="+mj-lt"/>
            </a:rPr>
            <a:t>Дом </a:t>
          </a:r>
          <a:r>
            <a:rPr lang="sr-Cyrl-RS" sz="1200" dirty="0" smtClean="0">
              <a:latin typeface="+mj-lt"/>
            </a:rPr>
            <a:t>здравља</a:t>
          </a:r>
          <a:endParaRPr lang="en-US" sz="1200" dirty="0" smtClean="0">
            <a:latin typeface="+mj-lt"/>
          </a:endParaRPr>
        </a:p>
        <a:p>
          <a:r>
            <a:rPr lang="sr-Cyrl-RS" sz="1200" dirty="0" smtClean="0">
              <a:latin typeface="+mj-lt"/>
            </a:rPr>
            <a:t>Центар за социјални рад</a:t>
          </a:r>
          <a:endParaRPr lang="en-US" sz="1200" dirty="0">
            <a:latin typeface="+mj-lt"/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46992" custScaleY="14392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#1" loCatId="hierarchy" qsTypeId="urn:microsoft.com/office/officeart/2005/8/quickstyle/simple3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>
              <a:latin typeface="+mj-lt"/>
            </a:rPr>
            <a:t>На основу чега се доноси буџет</a:t>
          </a:r>
          <a:r>
            <a:rPr lang="en-US" sz="3000" dirty="0">
              <a:latin typeface="+mj-lt"/>
            </a:rPr>
            <a:t>? </a:t>
          </a:r>
        </a:p>
      </dgm:t>
    </dgm:pt>
    <dgm:pt modelId="{F529A454-219A-454C-B138-14C3B361B39F}" type="parTrans" cxnId="{CF53189B-03B9-480C-9F3B-492BF30A5ABC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53189B-03B9-480C-9F3B-492BF30A5ABC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Закони и прописи: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 о финансирању локалне самоуправе,</a:t>
          </a:r>
          <a:endParaRPr lang="sr-Latn-RS" sz="1400" dirty="0">
            <a:latin typeface="+mj-lt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 о буџетском систему,</a:t>
          </a:r>
          <a:endParaRPr lang="sr-Latn-RS" sz="1400" dirty="0">
            <a:latin typeface="+mj-lt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Закон о локалној самоуправи, </a:t>
          </a:r>
          <a:endParaRPr lang="sr-Latn-RS" sz="1400" dirty="0">
            <a:latin typeface="+mj-lt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latin typeface="+mj-lt"/>
            </a:rPr>
            <a:t>Упутство Министарства финансија за припрему одлуке о буџету за </a:t>
          </a:r>
          <a:r>
            <a:rPr lang="sr-Cyrl-RS" sz="1400" dirty="0" smtClean="0">
              <a:latin typeface="+mj-lt"/>
            </a:rPr>
            <a:t>2025. </a:t>
          </a:r>
          <a:r>
            <a:rPr lang="sr-Cyrl-RS" sz="1400" dirty="0">
              <a:latin typeface="+mj-lt"/>
            </a:rPr>
            <a:t>годину и др.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solidFill>
                <a:schemeClr val="tx1"/>
              </a:solidFill>
              <a:latin typeface="+mj-lt"/>
            </a:rPr>
            <a:t>Сви посебни прописи којима су утврђене надлежности ЈЛС</a:t>
          </a:r>
          <a:endParaRPr lang="sr-Cyrl-RS" sz="1400" dirty="0">
            <a:latin typeface="+mj-lt"/>
          </a:endParaRPr>
        </a:p>
      </dgm:t>
    </dgm:pt>
    <dgm:pt modelId="{F2167233-387A-4C2A-92FA-201B800AF2E5}" type="parTrans" cxnId="{0AB02483-E4D3-420D-A162-9A04961AD080}">
      <dgm:prSet/>
      <dgm:spPr/>
      <dgm:t>
        <a:bodyPr/>
        <a:lstStyle/>
        <a:p>
          <a:endParaRPr lang="en-US"/>
        </a:p>
      </dgm:t>
    </dgm:pt>
    <dgm:pt modelId="{C4F81D71-55D6-477B-91FF-B7E8CDA27FA4}" type="sibTrans" cxnId="{0AB02483-E4D3-420D-A162-9A04961AD080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Стратешки документи:</a:t>
          </a:r>
        </a:p>
        <a:p>
          <a:pPr algn="l"/>
          <a:r>
            <a:rPr lang="sr-Cyrl-RS" sz="1400" dirty="0">
              <a:latin typeface="+mj-lt"/>
            </a:rPr>
            <a:t>Стратегија развоја</a:t>
          </a:r>
          <a:endParaRPr lang="sr-Latn-RS" sz="1400" dirty="0">
            <a:solidFill>
              <a:srgbClr val="FF0000"/>
            </a:solidFill>
            <a:latin typeface="+mj-lt"/>
          </a:endParaRPr>
        </a:p>
        <a:p>
          <a:pPr algn="l"/>
          <a:r>
            <a:rPr lang="sr-Cyrl-RS" sz="1400" dirty="0">
              <a:latin typeface="+mj-lt"/>
            </a:rPr>
            <a:t>Акциони планови за поједине области</a:t>
          </a:r>
          <a:endParaRPr lang="en-US" sz="1400" dirty="0">
            <a:latin typeface="+mj-lt"/>
          </a:endParaRPr>
        </a:p>
      </dgm:t>
    </dgm:pt>
    <dgm:pt modelId="{346E9DC4-0947-473F-AED9-9AECED92978F}" type="parTrans" cxnId="{80C29D85-EEF6-4CDD-B560-22A3DF252388}">
      <dgm:prSet/>
      <dgm:spPr/>
      <dgm:t>
        <a:bodyPr/>
        <a:lstStyle/>
        <a:p>
          <a:endParaRPr lang="en-US"/>
        </a:p>
      </dgm:t>
    </dgm:pt>
    <dgm:pt modelId="{518CC24E-4035-4B8A-A82C-EA8D78A041FF}" type="sibTrans" cxnId="{80C29D85-EEF6-4CDD-B560-22A3DF252388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Потребе буџетских корисника</a:t>
          </a:r>
          <a:endParaRPr lang="en-US" sz="1400" dirty="0">
            <a:latin typeface="+mj-lt"/>
          </a:endParaRPr>
        </a:p>
      </dgm:t>
    </dgm:pt>
    <dgm:pt modelId="{9324F21A-CF22-404B-991C-F0FAD04F1E1A}" type="parTrans" cxnId="{E7BA0A68-6244-439A-98AD-6AD7291195CA}">
      <dgm:prSet/>
      <dgm:spPr/>
      <dgm:t>
        <a:bodyPr/>
        <a:lstStyle/>
        <a:p>
          <a:endParaRPr lang="en-US"/>
        </a:p>
      </dgm:t>
    </dgm:pt>
    <dgm:pt modelId="{DF00040C-AB67-4D43-B520-7E02E511DCB9}" type="sibTrans" cxnId="{E7BA0A68-6244-439A-98AD-6AD7291195CA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Започети пројекти из ранијих година</a:t>
          </a:r>
          <a:endParaRPr lang="en-US" sz="1400" dirty="0">
            <a:latin typeface="+mj-lt"/>
          </a:endParaRPr>
        </a:p>
      </dgm:t>
    </dgm:pt>
    <dgm:pt modelId="{F68F9F1A-A0AC-4627-BB76-A21CB9C16ACA}" type="parTrans" cxnId="{BEA13542-8969-409E-8D0A-6088868169AE}">
      <dgm:prSet/>
      <dgm:spPr/>
      <dgm:t>
        <a:bodyPr/>
        <a:lstStyle/>
        <a:p>
          <a:endParaRPr lang="en-US"/>
        </a:p>
      </dgm:t>
    </dgm:pt>
    <dgm:pt modelId="{D22C3584-0D16-4A12-B343-F9C335256014}" type="sibTrans" cxnId="{BEA13542-8969-409E-8D0A-6088868169AE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Остварење прошлогодишњег буџета</a:t>
          </a:r>
          <a:endParaRPr lang="en-US" sz="1400" dirty="0">
            <a:latin typeface="+mj-lt"/>
          </a:endParaRPr>
        </a:p>
      </dgm:t>
    </dgm:pt>
    <dgm:pt modelId="{B764CED6-B38C-4590-855F-1F4460EB1A27}" type="parTrans" cxnId="{5003625D-D3B3-48D2-9DFF-F28B8D636D4E}">
      <dgm:prSet/>
      <dgm:spPr/>
      <dgm:t>
        <a:bodyPr/>
        <a:lstStyle/>
        <a:p>
          <a:endParaRPr lang="en-US"/>
        </a:p>
      </dgm:t>
    </dgm:pt>
    <dgm:pt modelId="{F823D820-3815-46B0-8D53-E3C09C351FFB}" type="sibTrans" cxnId="{5003625D-D3B3-48D2-9DFF-F28B8D636D4E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A893636A-01C7-4F15-92B7-6E0EBAB56C92}" type="presOf" srcId="{B764CED6-B38C-4590-855F-1F4460EB1A27}" destId="{69201674-1235-4FA7-9CBC-B675F6713E38}" srcOrd="0" destOrd="0" presId="urn:microsoft.com/office/officeart/2008/layout/HorizontalMultiLevelHierarchy#1"/>
    <dgm:cxn modelId="{AAF51BB9-B194-4E2C-B023-30B396EE92E8}" type="presOf" srcId="{346E9DC4-0947-473F-AED9-9AECED92978F}" destId="{D23E054D-0742-441B-9D09-9EB576968A6E}" srcOrd="1" destOrd="0" presId="urn:microsoft.com/office/officeart/2008/layout/HorizontalMultiLevelHierarchy#1"/>
    <dgm:cxn modelId="{80C29D85-EEF6-4CDD-B560-22A3DF252388}" srcId="{00360BBF-6709-42DA-A6DE-B8193ABE792F}" destId="{DA59984A-EA45-43D5-8622-7135015E39DC}" srcOrd="1" destOrd="0" parTransId="{346E9DC4-0947-473F-AED9-9AECED92978F}" sibTransId="{518CC24E-4035-4B8A-A82C-EA8D78A041FF}"/>
    <dgm:cxn modelId="{5003625D-D3B3-48D2-9DFF-F28B8D636D4E}" srcId="{00360BBF-6709-42DA-A6DE-B8193ABE792F}" destId="{24C9F698-7D4E-4709-8117-FB7CF1BB6ECA}" srcOrd="4" destOrd="0" parTransId="{B764CED6-B38C-4590-855F-1F4460EB1A27}" sibTransId="{F823D820-3815-46B0-8D53-E3C09C351FFB}"/>
    <dgm:cxn modelId="{CF53189B-03B9-480C-9F3B-492BF30A5ABC}" srcId="{0E2CB039-CC31-48A4-8156-6B36281AE8EC}" destId="{00360BBF-6709-42DA-A6DE-B8193ABE792F}" srcOrd="0" destOrd="0" parTransId="{F529A454-219A-454C-B138-14C3B361B39F}" sibTransId="{B5AC9C0B-1D20-4957-A866-89ED18231A73}"/>
    <dgm:cxn modelId="{F5CF31F1-DD82-4562-B3E7-426987D365CE}" type="presOf" srcId="{F68F9F1A-A0AC-4627-BB76-A21CB9C16ACA}" destId="{7E8E6685-0078-4B86-BC52-3A0FBAF76686}" srcOrd="1" destOrd="0" presId="urn:microsoft.com/office/officeart/2008/layout/HorizontalMultiLevelHierarchy#1"/>
    <dgm:cxn modelId="{0D1F5E6D-88E2-4E92-B73E-2C5A33E881A0}" type="presOf" srcId="{DA59984A-EA45-43D5-8622-7135015E39DC}" destId="{A288E7CD-845A-4B30-8D9E-0FCFF4059FF8}" srcOrd="0" destOrd="0" presId="urn:microsoft.com/office/officeart/2008/layout/HorizontalMultiLevelHierarchy#1"/>
    <dgm:cxn modelId="{14776B1E-A759-4C5E-B334-7E18673B458A}" type="presOf" srcId="{00360BBF-6709-42DA-A6DE-B8193ABE792F}" destId="{D1C52863-34A6-4E04-9740-6E0567681A8F}" srcOrd="0" destOrd="0" presId="urn:microsoft.com/office/officeart/2008/layout/HorizontalMultiLevelHierarchy#1"/>
    <dgm:cxn modelId="{F4E8078D-33EB-4928-BE3F-33C7C5222B79}" type="presOf" srcId="{346E9DC4-0947-473F-AED9-9AECED92978F}" destId="{F1903401-CDA9-4777-A04C-F19A89F110A0}" srcOrd="0" destOrd="0" presId="urn:microsoft.com/office/officeart/2008/layout/HorizontalMultiLevelHierarchy#1"/>
    <dgm:cxn modelId="{02606767-C781-4EE2-A03E-B4CF2DECD8E6}" type="presOf" srcId="{B764CED6-B38C-4590-855F-1F4460EB1A27}" destId="{EE9BE54A-48D2-43A6-AD4C-394C0EDDA292}" srcOrd="1" destOrd="0" presId="urn:microsoft.com/office/officeart/2008/layout/HorizontalMultiLevelHierarchy#1"/>
    <dgm:cxn modelId="{6D0DB9EA-21F0-4CB6-B87E-6F320B6A64F7}" type="presOf" srcId="{0E2CB039-CC31-48A4-8156-6B36281AE8EC}" destId="{25DAE38A-FD8C-46C3-B34D-A50FB369E7DF}" srcOrd="0" destOrd="0" presId="urn:microsoft.com/office/officeart/2008/layout/HorizontalMultiLevelHierarchy#1"/>
    <dgm:cxn modelId="{BEA13542-8969-409E-8D0A-6088868169AE}" srcId="{00360BBF-6709-42DA-A6DE-B8193ABE792F}" destId="{CACC7C31-0A19-4B77-8109-9AAB9EC25D20}" srcOrd="3" destOrd="0" parTransId="{F68F9F1A-A0AC-4627-BB76-A21CB9C16ACA}" sibTransId="{D22C3584-0D16-4A12-B343-F9C335256014}"/>
    <dgm:cxn modelId="{870CEA73-87FC-4DC9-B5AA-57FBBEAC02D5}" type="presOf" srcId="{F2167233-387A-4C2A-92FA-201B800AF2E5}" destId="{25CF5DCC-0AE9-4D09-ABC1-8BE4D97FDFCB}" srcOrd="0" destOrd="0" presId="urn:microsoft.com/office/officeart/2008/layout/HorizontalMultiLevelHierarchy#1"/>
    <dgm:cxn modelId="{88D7303B-11EE-482D-BD3E-465B1418C865}" type="presOf" srcId="{12F72430-90C8-46E7-9363-A8933111BAFD}" destId="{573F9BF2-AC82-43FC-A361-118085DB3D65}" srcOrd="0" destOrd="0" presId="urn:microsoft.com/office/officeart/2008/layout/HorizontalMultiLevelHierarchy#1"/>
    <dgm:cxn modelId="{DC7D32C3-06FB-44A6-9ED1-804DD8D43B2C}" type="presOf" srcId="{0150A799-C83B-499D-BB9F-10C758CEFD9B}" destId="{AD67EDBF-32B4-495C-A262-4812FBE80932}" srcOrd="0" destOrd="0" presId="urn:microsoft.com/office/officeart/2008/layout/HorizontalMultiLevelHierarchy#1"/>
    <dgm:cxn modelId="{E7BA0A68-6244-439A-98AD-6AD7291195CA}" srcId="{00360BBF-6709-42DA-A6DE-B8193ABE792F}" destId="{12F72430-90C8-46E7-9363-A8933111BAFD}" srcOrd="2" destOrd="0" parTransId="{9324F21A-CF22-404B-991C-F0FAD04F1E1A}" sibTransId="{DF00040C-AB67-4D43-B520-7E02E511DCB9}"/>
    <dgm:cxn modelId="{CEF30DD7-378F-4F7D-8177-D14AEC795445}" type="presOf" srcId="{9324F21A-CF22-404B-991C-F0FAD04F1E1A}" destId="{92BF821D-14E3-40BB-B3C5-212A94A9CA22}" srcOrd="1" destOrd="0" presId="urn:microsoft.com/office/officeart/2008/layout/HorizontalMultiLevelHierarchy#1"/>
    <dgm:cxn modelId="{0AB02483-E4D3-420D-A162-9A04961AD080}" srcId="{00360BBF-6709-42DA-A6DE-B8193ABE792F}" destId="{0150A799-C83B-499D-BB9F-10C758CEFD9B}" srcOrd="0" destOrd="0" parTransId="{F2167233-387A-4C2A-92FA-201B800AF2E5}" sibTransId="{C4F81D71-55D6-477B-91FF-B7E8CDA27FA4}"/>
    <dgm:cxn modelId="{B2E588AE-0087-4EEC-AE3C-8AC103C9F98D}" type="presOf" srcId="{F2167233-387A-4C2A-92FA-201B800AF2E5}" destId="{61AA8207-A6A4-4905-9FD1-93C90724B340}" srcOrd="1" destOrd="0" presId="urn:microsoft.com/office/officeart/2008/layout/HorizontalMultiLevelHierarchy#1"/>
    <dgm:cxn modelId="{8097586B-CB6E-4456-81DF-3A5E292FCB89}" type="presOf" srcId="{F68F9F1A-A0AC-4627-BB76-A21CB9C16ACA}" destId="{EE8B77DA-77C5-46AD-80A2-BD307CFE9F0A}" srcOrd="0" destOrd="0" presId="urn:microsoft.com/office/officeart/2008/layout/HorizontalMultiLevelHierarchy#1"/>
    <dgm:cxn modelId="{1FE897E5-21DF-407B-8D74-E3C9044483FA}" type="presOf" srcId="{9324F21A-CF22-404B-991C-F0FAD04F1E1A}" destId="{531482B3-13DA-4E77-8EF9-7A508768A321}" srcOrd="0" destOrd="0" presId="urn:microsoft.com/office/officeart/2008/layout/HorizontalMultiLevelHierarchy#1"/>
    <dgm:cxn modelId="{927B083E-E368-4198-95CD-EEBB921837EA}" type="presOf" srcId="{24C9F698-7D4E-4709-8117-FB7CF1BB6ECA}" destId="{94F14A6F-3CD0-4A17-88D3-6F4D0EB2D4E6}" srcOrd="0" destOrd="0" presId="urn:microsoft.com/office/officeart/2008/layout/HorizontalMultiLevelHierarchy#1"/>
    <dgm:cxn modelId="{E3C22ACC-3B44-43EF-8E94-44E603171059}" type="presOf" srcId="{CACC7C31-0A19-4B77-8109-9AAB9EC25D20}" destId="{B2DE3A8A-BA09-499F-9C72-0630724E4538}" srcOrd="0" destOrd="0" presId="urn:microsoft.com/office/officeart/2008/layout/HorizontalMultiLevelHierarchy#1"/>
    <dgm:cxn modelId="{2EDB0003-C7B7-4080-84DB-17F0B3D1BBF1}" type="presParOf" srcId="{25DAE38A-FD8C-46C3-B34D-A50FB369E7DF}" destId="{CB26C9DD-3124-450D-81B6-4B010B30C520}" srcOrd="0" destOrd="0" presId="urn:microsoft.com/office/officeart/2008/layout/HorizontalMultiLevelHierarchy#1"/>
    <dgm:cxn modelId="{07561892-B47C-4985-88F4-BD53B7154A40}" type="presParOf" srcId="{CB26C9DD-3124-450D-81B6-4B010B30C520}" destId="{D1C52863-34A6-4E04-9740-6E0567681A8F}" srcOrd="0" destOrd="0" presId="urn:microsoft.com/office/officeart/2008/layout/HorizontalMultiLevelHierarchy#1"/>
    <dgm:cxn modelId="{9D9A6879-147B-4430-87F4-BC8A874017BB}" type="presParOf" srcId="{CB26C9DD-3124-450D-81B6-4B010B30C520}" destId="{CFBE3A7D-7CD3-413D-AA64-9100FA79E8D0}" srcOrd="1" destOrd="0" presId="urn:microsoft.com/office/officeart/2008/layout/HorizontalMultiLevelHierarchy#1"/>
    <dgm:cxn modelId="{4C0149FC-9391-40BA-97DD-9B7423D0F020}" type="presParOf" srcId="{CFBE3A7D-7CD3-413D-AA64-9100FA79E8D0}" destId="{25CF5DCC-0AE9-4D09-ABC1-8BE4D97FDFCB}" srcOrd="0" destOrd="0" presId="urn:microsoft.com/office/officeart/2008/layout/HorizontalMultiLevelHierarchy#1"/>
    <dgm:cxn modelId="{6248B56B-26CF-46DD-9445-3E79D2A3DF1A}" type="presParOf" srcId="{25CF5DCC-0AE9-4D09-ABC1-8BE4D97FDFCB}" destId="{61AA8207-A6A4-4905-9FD1-93C90724B340}" srcOrd="0" destOrd="0" presId="urn:microsoft.com/office/officeart/2008/layout/HorizontalMultiLevelHierarchy#1"/>
    <dgm:cxn modelId="{6FC17F3A-9BB0-41E8-B495-89DCA625DB03}" type="presParOf" srcId="{CFBE3A7D-7CD3-413D-AA64-9100FA79E8D0}" destId="{E4E2AF43-D45C-43E2-8E5A-8B4F8328AA50}" srcOrd="1" destOrd="0" presId="urn:microsoft.com/office/officeart/2008/layout/HorizontalMultiLevelHierarchy#1"/>
    <dgm:cxn modelId="{644EF1C3-1797-4634-BA0C-C25B85D6D1C6}" type="presParOf" srcId="{E4E2AF43-D45C-43E2-8E5A-8B4F8328AA50}" destId="{AD67EDBF-32B4-495C-A262-4812FBE80932}" srcOrd="0" destOrd="0" presId="urn:microsoft.com/office/officeart/2008/layout/HorizontalMultiLevelHierarchy#1"/>
    <dgm:cxn modelId="{B3EA9D09-EDF6-478C-9D29-91BE6565A1A7}" type="presParOf" srcId="{E4E2AF43-D45C-43E2-8E5A-8B4F8328AA50}" destId="{BD88E36A-E711-4840-AED6-01651340FCD0}" srcOrd="1" destOrd="0" presId="urn:microsoft.com/office/officeart/2008/layout/HorizontalMultiLevelHierarchy#1"/>
    <dgm:cxn modelId="{718C4A3D-25FA-41F9-837A-0F02152795F6}" type="presParOf" srcId="{CFBE3A7D-7CD3-413D-AA64-9100FA79E8D0}" destId="{F1903401-CDA9-4777-A04C-F19A89F110A0}" srcOrd="2" destOrd="0" presId="urn:microsoft.com/office/officeart/2008/layout/HorizontalMultiLevelHierarchy#1"/>
    <dgm:cxn modelId="{71B3879F-8E30-44DB-B5B9-5E89D541B036}" type="presParOf" srcId="{F1903401-CDA9-4777-A04C-F19A89F110A0}" destId="{D23E054D-0742-441B-9D09-9EB576968A6E}" srcOrd="0" destOrd="0" presId="urn:microsoft.com/office/officeart/2008/layout/HorizontalMultiLevelHierarchy#1"/>
    <dgm:cxn modelId="{AC3955A1-6F4F-4EAC-8BCA-7350CBFCC42E}" type="presParOf" srcId="{CFBE3A7D-7CD3-413D-AA64-9100FA79E8D0}" destId="{145ADC9F-A830-493F-9981-28A949B5D57E}" srcOrd="3" destOrd="0" presId="urn:microsoft.com/office/officeart/2008/layout/HorizontalMultiLevelHierarchy#1"/>
    <dgm:cxn modelId="{98F009EA-41BB-47A3-9E4D-836B2298FBBB}" type="presParOf" srcId="{145ADC9F-A830-493F-9981-28A949B5D57E}" destId="{A288E7CD-845A-4B30-8D9E-0FCFF4059FF8}" srcOrd="0" destOrd="0" presId="urn:microsoft.com/office/officeart/2008/layout/HorizontalMultiLevelHierarchy#1"/>
    <dgm:cxn modelId="{416C5C16-E6D3-4F59-B4F5-A3CEBB095FAE}" type="presParOf" srcId="{145ADC9F-A830-493F-9981-28A949B5D57E}" destId="{8AF56EA1-EF0C-41F7-A64B-4E0DC746E609}" srcOrd="1" destOrd="0" presId="urn:microsoft.com/office/officeart/2008/layout/HorizontalMultiLevelHierarchy#1"/>
    <dgm:cxn modelId="{0D3D0B74-5EE8-4D0C-ACDE-16F05978ED6D}" type="presParOf" srcId="{CFBE3A7D-7CD3-413D-AA64-9100FA79E8D0}" destId="{531482B3-13DA-4E77-8EF9-7A508768A321}" srcOrd="4" destOrd="0" presId="urn:microsoft.com/office/officeart/2008/layout/HorizontalMultiLevelHierarchy#1"/>
    <dgm:cxn modelId="{7E50797F-CD22-4896-9649-15120BE9A89D}" type="presParOf" srcId="{531482B3-13DA-4E77-8EF9-7A508768A321}" destId="{92BF821D-14E3-40BB-B3C5-212A94A9CA22}" srcOrd="0" destOrd="0" presId="urn:microsoft.com/office/officeart/2008/layout/HorizontalMultiLevelHierarchy#1"/>
    <dgm:cxn modelId="{1C4A2374-1495-4F31-A425-DA7F8A7D590C}" type="presParOf" srcId="{CFBE3A7D-7CD3-413D-AA64-9100FA79E8D0}" destId="{CB322892-7746-46FA-9A5A-A13AAAB16AEB}" srcOrd="5" destOrd="0" presId="urn:microsoft.com/office/officeart/2008/layout/HorizontalMultiLevelHierarchy#1"/>
    <dgm:cxn modelId="{D1927B22-E8C9-418B-A5F8-79A46628F97E}" type="presParOf" srcId="{CB322892-7746-46FA-9A5A-A13AAAB16AEB}" destId="{573F9BF2-AC82-43FC-A361-118085DB3D65}" srcOrd="0" destOrd="0" presId="urn:microsoft.com/office/officeart/2008/layout/HorizontalMultiLevelHierarchy#1"/>
    <dgm:cxn modelId="{C3F6ADBE-878F-4042-A53B-362DB1249AA7}" type="presParOf" srcId="{CB322892-7746-46FA-9A5A-A13AAAB16AEB}" destId="{83F1B72F-BD92-4E4B-8B73-2DBC7440818F}" srcOrd="1" destOrd="0" presId="urn:microsoft.com/office/officeart/2008/layout/HorizontalMultiLevelHierarchy#1"/>
    <dgm:cxn modelId="{770AA1EE-6A1D-4883-B3E1-1E1615E9B519}" type="presParOf" srcId="{CFBE3A7D-7CD3-413D-AA64-9100FA79E8D0}" destId="{EE8B77DA-77C5-46AD-80A2-BD307CFE9F0A}" srcOrd="6" destOrd="0" presId="urn:microsoft.com/office/officeart/2008/layout/HorizontalMultiLevelHierarchy#1"/>
    <dgm:cxn modelId="{9A7888F5-848A-4BDA-87DF-A566B4427BE1}" type="presParOf" srcId="{EE8B77DA-77C5-46AD-80A2-BD307CFE9F0A}" destId="{7E8E6685-0078-4B86-BC52-3A0FBAF76686}" srcOrd="0" destOrd="0" presId="urn:microsoft.com/office/officeart/2008/layout/HorizontalMultiLevelHierarchy#1"/>
    <dgm:cxn modelId="{B179F9B3-5783-49FE-8F29-EE34BC121C6C}" type="presParOf" srcId="{CFBE3A7D-7CD3-413D-AA64-9100FA79E8D0}" destId="{4C9B0C12-D40F-4085-B321-C72DDFDB9D14}" srcOrd="7" destOrd="0" presId="urn:microsoft.com/office/officeart/2008/layout/HorizontalMultiLevelHierarchy#1"/>
    <dgm:cxn modelId="{59876B54-E190-4FCE-B77D-64D201F690E8}" type="presParOf" srcId="{4C9B0C12-D40F-4085-B321-C72DDFDB9D14}" destId="{B2DE3A8A-BA09-499F-9C72-0630724E4538}" srcOrd="0" destOrd="0" presId="urn:microsoft.com/office/officeart/2008/layout/HorizontalMultiLevelHierarchy#1"/>
    <dgm:cxn modelId="{65346E0A-1EB3-473F-8847-0B1172220261}" type="presParOf" srcId="{4C9B0C12-D40F-4085-B321-C72DDFDB9D14}" destId="{225055FE-8B42-4143-ADD3-8E6B554691DD}" srcOrd="1" destOrd="0" presId="urn:microsoft.com/office/officeart/2008/layout/HorizontalMultiLevelHierarchy#1"/>
    <dgm:cxn modelId="{E5C5B876-DC0A-4326-A50C-10635A191136}" type="presParOf" srcId="{CFBE3A7D-7CD3-413D-AA64-9100FA79E8D0}" destId="{69201674-1235-4FA7-9CBC-B675F6713E38}" srcOrd="8" destOrd="0" presId="urn:microsoft.com/office/officeart/2008/layout/HorizontalMultiLevelHierarchy#1"/>
    <dgm:cxn modelId="{8FF91E56-F13B-4947-8ED1-D5344BA8B229}" type="presParOf" srcId="{69201674-1235-4FA7-9CBC-B675F6713E38}" destId="{EE9BE54A-48D2-43A6-AD4C-394C0EDDA292}" srcOrd="0" destOrd="0" presId="urn:microsoft.com/office/officeart/2008/layout/HorizontalMultiLevelHierarchy#1"/>
    <dgm:cxn modelId="{1DE03DE6-5307-4053-8643-6BC6B841CFDB}" type="presParOf" srcId="{CFBE3A7D-7CD3-413D-AA64-9100FA79E8D0}" destId="{991F253B-0E4F-40EA-A604-E0113D6B712C}" srcOrd="9" destOrd="0" presId="urn:microsoft.com/office/officeart/2008/layout/HorizontalMultiLevelHierarchy#1"/>
    <dgm:cxn modelId="{6E45148A-7AB8-4359-A331-8529C772D61E}" type="presParOf" srcId="{991F253B-0E4F-40EA-A604-E0113D6B712C}" destId="{94F14A6F-3CD0-4A17-88D3-6F4D0EB2D4E6}" srcOrd="0" destOrd="0" presId="urn:microsoft.com/office/officeart/2008/layout/HorizontalMultiLevelHierarchy#1"/>
    <dgm:cxn modelId="{C9ACB6B2-5412-4DB7-9F59-1E5825FCB44B}" type="presParOf" srcId="{991F253B-0E4F-40EA-A604-E0113D6B712C}" destId="{29A4DBB5-5792-469E-B23C-2F896481FC4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Средства из буџета општине </a:t>
          </a:r>
          <a:r>
            <a:rPr lang="sr-Cyrl-RS" dirty="0" smtClean="0">
              <a:latin typeface="+mj-lt"/>
            </a:rPr>
            <a:t>3</a:t>
          </a:r>
          <a:r>
            <a:rPr lang="en-US" dirty="0" smtClean="0">
              <a:latin typeface="+mj-lt"/>
            </a:rPr>
            <a:t>.</a:t>
          </a:r>
          <a:r>
            <a:rPr lang="sr-Cyrl-RS" dirty="0" smtClean="0">
              <a:latin typeface="+mj-lt"/>
            </a:rPr>
            <a:t>404.475.683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B54F7004-6983-4114-82DE-5ADF4FEF4D02}" type="parTrans" cxnId="{3A2EABEF-17DD-4C1F-A3FB-854D08E7AF57}">
      <dgm:prSet/>
      <dgm:spPr/>
      <dgm:t>
        <a:bodyPr/>
        <a:lstStyle/>
        <a:p>
          <a:endParaRPr lang="en-US"/>
        </a:p>
      </dgm:t>
    </dgm:pt>
    <dgm:pt modelId="{1B723845-E0D1-4671-AE0F-32E0821595D7}" type="sibTrans" cxnId="{3A2EABEF-17DD-4C1F-A3FB-854D08E7AF57}">
      <dgm:prSet/>
      <dgm:spPr/>
      <dgm:t>
        <a:bodyPr/>
        <a:lstStyle/>
        <a:p>
          <a:endParaRPr lang="en-US"/>
        </a:p>
      </dgm:t>
    </dgm:pt>
    <dgm:pt modelId="{258C614E-C25D-47E8-BC69-ECC42BFEC5C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  <a:latin typeface="+mj-lt"/>
            </a:rPr>
            <a:t> </a:t>
          </a:r>
          <a:endParaRPr lang="sr-Cyrl-RS" dirty="0" smtClean="0">
            <a:solidFill>
              <a:srgbClr val="FF0000"/>
            </a:solidFill>
            <a:latin typeface="+mj-lt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solidFill>
                <a:schemeClr val="bg1"/>
              </a:solidFill>
              <a:latin typeface="+mj-lt"/>
            </a:rPr>
            <a:t>70.882.816</a:t>
          </a:r>
          <a:r>
            <a:rPr lang="sr-Cyrl-RS" dirty="0" smtClean="0">
              <a:solidFill>
                <a:srgbClr val="FF0000"/>
              </a:solidFill>
              <a:latin typeface="+mj-lt"/>
            </a:rPr>
            <a:t> 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0EE00226-4F18-428E-857D-BB8AB5FED661}" type="parTrans" cxnId="{F7B8BE46-5272-4E78-8AA0-3EDCCA733B3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F7B8BE46-5272-4E78-8AA0-3EDCCA733B32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  <a:latin typeface="+mj-lt"/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  <a:latin typeface="+mj-lt"/>
            </a:rPr>
            <a:t>3.944.500.000</a:t>
          </a:r>
          <a:endParaRPr lang="en-US" sz="1300" dirty="0">
            <a:solidFill>
              <a:srgbClr val="FF0000"/>
            </a:solidFill>
            <a:latin typeface="+mj-lt"/>
          </a:endParaRPr>
        </a:p>
      </dgm:t>
    </dgm:pt>
    <dgm:pt modelId="{0643A071-2AC8-4124-916D-3A8BE5775A6D}" type="parTrans" cxnId="{A866A2A5-3356-486E-BD72-1C00C432CFA8}">
      <dgm:prSet/>
      <dgm:spPr/>
      <dgm:t>
        <a:bodyPr/>
        <a:lstStyle/>
        <a:p>
          <a:endParaRPr lang="en-US"/>
        </a:p>
      </dgm:t>
    </dgm:pt>
    <dgm:pt modelId="{097825AB-8F2B-4EF3-ABE1-7DCEF8027B99}" type="sibTrans" cxnId="{A866A2A5-3356-486E-BD72-1C00C432CFA8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 phldr="0" custT="0"/>
      <dgm:spPr>
        <a:solidFill>
          <a:schemeClr val="bg1">
            <a:lumMod val="6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  <a:latin typeface="+mj-lt"/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  <a:latin typeface="+mj-lt"/>
            </a:rPr>
            <a:t>извора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solidFill>
                <a:schemeClr val="bg1"/>
              </a:solidFill>
              <a:latin typeface="+mj-lt"/>
            </a:rPr>
            <a:t>469.141.501 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16C36D11-8C3A-418B-89AD-79984C43541D}" type="parTrans" cxnId="{E0B5A7AD-3999-497C-B5BD-FAA084E16176}">
      <dgm:prSet/>
      <dgm:spPr/>
      <dgm:t>
        <a:bodyPr/>
        <a:lstStyle/>
        <a:p>
          <a:endParaRPr lang="en-US"/>
        </a:p>
      </dgm:t>
    </dgm:pt>
    <dgm:pt modelId="{E3D49EE4-B8C9-4269-B149-653B95D47416}" type="sibTrans" cxnId="{E0B5A7AD-3999-497C-B5BD-FAA084E1617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50092" custLinFactNeighborX="200000" custLinFactNeighborY="223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570B2ED-A700-48ED-B3EF-9E14FB89DE95}" type="presOf" srcId="{1F884CF4-1E4C-423F-AE7B-0BAC3D97360D}" destId="{D96E659A-663E-485D-BF89-FD74BE74A5C4}" srcOrd="0" destOrd="0" presId="urn:microsoft.com/office/officeart/2005/8/layout/equation1"/>
    <dgm:cxn modelId="{3A2EABEF-17DD-4C1F-A3FB-854D08E7AF57}" srcId="{028ECFAC-63B3-40F0-9E03-B31D365E432C}" destId="{1F884CF4-1E4C-423F-AE7B-0BAC3D97360D}" srcOrd="0" destOrd="0" parTransId="{B54F7004-6983-4114-82DE-5ADF4FEF4D02}" sibTransId="{1B723845-E0D1-4671-AE0F-32E0821595D7}"/>
    <dgm:cxn modelId="{A368D4F5-3FEB-45BB-A573-CD4E3B5C7B40}" type="presOf" srcId="{567740A1-931A-404E-B8A7-DCAB60009AEA}" destId="{6C1FFF0F-B1A4-4C41-B9D3-30452A0DFA4B}" srcOrd="0" destOrd="0" presId="urn:microsoft.com/office/officeart/2005/8/layout/equation1"/>
    <dgm:cxn modelId="{006A63AB-BA0A-4A63-9CA0-91974248D5EF}" type="presOf" srcId="{44AA7FFE-EC5D-4B4A-A884-0D1E57526835}" destId="{41F09F99-3DCC-47E4-9188-F7D103A1F6E3}" srcOrd="0" destOrd="0" presId="urn:microsoft.com/office/officeart/2005/8/layout/equation1"/>
    <dgm:cxn modelId="{59DA248B-9A21-4D81-913E-06584DC0F842}" type="presOf" srcId="{1BFF2E57-C3C3-41C5-AD27-AD5B38758512}" destId="{A6BD896E-4D4C-4AE1-9C22-3ED8631C5A0A}" srcOrd="0" destOrd="0" presId="urn:microsoft.com/office/officeart/2005/8/layout/equation1"/>
    <dgm:cxn modelId="{E0B5A7AD-3999-497C-B5BD-FAA084E16176}" srcId="{028ECFAC-63B3-40F0-9E03-B31D365E432C}" destId="{1BFF2E57-C3C3-41C5-AD27-AD5B38758512}" srcOrd="3" destOrd="0" parTransId="{16C36D11-8C3A-418B-89AD-79984C43541D}" sibTransId="{E3D49EE4-B8C9-4269-B149-653B95D47416}"/>
    <dgm:cxn modelId="{39D58136-6A13-4385-90EC-0EFE8F2A6CBB}" type="presOf" srcId="{1B723845-E0D1-4671-AE0F-32E0821595D7}" destId="{98F3E7AB-6934-48FA-B82F-FBEAF1B2375D}" srcOrd="0" destOrd="0" presId="urn:microsoft.com/office/officeart/2005/8/layout/equation1"/>
    <dgm:cxn modelId="{A866A2A5-3356-486E-BD72-1C00C432CFA8}" srcId="{028ECFAC-63B3-40F0-9E03-B31D365E432C}" destId="{567740A1-931A-404E-B8A7-DCAB60009AEA}" srcOrd="2" destOrd="0" parTransId="{0643A071-2AC8-4124-916D-3A8BE5775A6D}" sibTransId="{097825AB-8F2B-4EF3-ABE1-7DCEF8027B99}"/>
    <dgm:cxn modelId="{945EB2FA-D432-4C00-8EA8-C88C587C5124}" type="presOf" srcId="{097825AB-8F2B-4EF3-ABE1-7DCEF8027B99}" destId="{4F4F87F2-8514-4849-B974-53331EFFA6A3}" srcOrd="0" destOrd="0" presId="urn:microsoft.com/office/officeart/2005/8/layout/equation1"/>
    <dgm:cxn modelId="{C71AD409-C7CD-4883-8283-0AB020F998B3}" type="presOf" srcId="{028ECFAC-63B3-40F0-9E03-B31D365E432C}" destId="{688A0EC4-0F6D-4987-959D-CA5F27B3CF24}" srcOrd="0" destOrd="0" presId="urn:microsoft.com/office/officeart/2005/8/layout/equation1"/>
    <dgm:cxn modelId="{800DA382-008F-48AB-8BD6-EA4EB0D0B8F1}" type="presOf" srcId="{258C614E-C25D-47E8-BC69-ECC42BFEC5CC}" destId="{2F60A798-586E-4E47-B649-25F047F36835}" srcOrd="0" destOrd="0" presId="urn:microsoft.com/office/officeart/2005/8/layout/equation1"/>
    <dgm:cxn modelId="{F7B8BE46-5272-4E78-8AA0-3EDCCA733B32}" srcId="{028ECFAC-63B3-40F0-9E03-B31D365E432C}" destId="{258C614E-C25D-47E8-BC69-ECC42BFEC5CC}" srcOrd="1" destOrd="0" parTransId="{0EE00226-4F18-428E-857D-BB8AB5FED661}" sibTransId="{44AA7FFE-EC5D-4B4A-A884-0D1E57526835}"/>
    <dgm:cxn modelId="{E426C673-0AEA-45E0-9C77-75AFA45E1DAB}" type="presParOf" srcId="{688A0EC4-0F6D-4987-959D-CA5F27B3CF24}" destId="{D96E659A-663E-485D-BF89-FD74BE74A5C4}" srcOrd="0" destOrd="0" presId="urn:microsoft.com/office/officeart/2005/8/layout/equation1"/>
    <dgm:cxn modelId="{CEDF5CB8-C176-4E4D-9580-D3913B6F45CF}" type="presParOf" srcId="{688A0EC4-0F6D-4987-959D-CA5F27B3CF24}" destId="{BA78071E-3EA3-4945-922C-AE021F34276A}" srcOrd="1" destOrd="0" presId="urn:microsoft.com/office/officeart/2005/8/layout/equation1"/>
    <dgm:cxn modelId="{E5DE0C4E-17DA-401C-AA4F-B4D36E843F8E}" type="presParOf" srcId="{688A0EC4-0F6D-4987-959D-CA5F27B3CF24}" destId="{98F3E7AB-6934-48FA-B82F-FBEAF1B2375D}" srcOrd="2" destOrd="0" presId="urn:microsoft.com/office/officeart/2005/8/layout/equation1"/>
    <dgm:cxn modelId="{70156142-0790-493F-8B05-8DD6126A10E3}" type="presParOf" srcId="{688A0EC4-0F6D-4987-959D-CA5F27B3CF24}" destId="{F9CA65E4-8785-4412-A513-0A2695416EE5}" srcOrd="3" destOrd="0" presId="urn:microsoft.com/office/officeart/2005/8/layout/equation1"/>
    <dgm:cxn modelId="{4082D83C-8D00-4705-BF98-5927D562BCAD}" type="presParOf" srcId="{688A0EC4-0F6D-4987-959D-CA5F27B3CF24}" destId="{2F60A798-586E-4E47-B649-25F047F36835}" srcOrd="4" destOrd="0" presId="urn:microsoft.com/office/officeart/2005/8/layout/equation1"/>
    <dgm:cxn modelId="{87FC6C3D-1A2E-45D5-8A3F-7149396FFCFF}" type="presParOf" srcId="{688A0EC4-0F6D-4987-959D-CA5F27B3CF24}" destId="{F90D06A4-272D-4E58-B7CB-EB8C424E859B}" srcOrd="5" destOrd="0" presId="urn:microsoft.com/office/officeart/2005/8/layout/equation1"/>
    <dgm:cxn modelId="{C3B5E452-84F1-445D-BC30-BDDCA3967670}" type="presParOf" srcId="{688A0EC4-0F6D-4987-959D-CA5F27B3CF24}" destId="{41F09F99-3DCC-47E4-9188-F7D103A1F6E3}" srcOrd="6" destOrd="0" presId="urn:microsoft.com/office/officeart/2005/8/layout/equation1"/>
    <dgm:cxn modelId="{9CEBC88F-CFAD-42A2-93C1-F9B853DEB5F3}" type="presParOf" srcId="{688A0EC4-0F6D-4987-959D-CA5F27B3CF24}" destId="{F015C141-867A-4124-B290-CA1BB3474B22}" srcOrd="7" destOrd="0" presId="urn:microsoft.com/office/officeart/2005/8/layout/equation1"/>
    <dgm:cxn modelId="{093B6CED-7DFC-4FD2-B2AB-F8CB99D8BD7D}" type="presParOf" srcId="{688A0EC4-0F6D-4987-959D-CA5F27B3CF24}" destId="{6C1FFF0F-B1A4-4C41-B9D3-30452A0DFA4B}" srcOrd="8" destOrd="0" presId="urn:microsoft.com/office/officeart/2005/8/layout/equation1"/>
    <dgm:cxn modelId="{F146D2A6-1B99-4AB0-B164-CCE8726BB5B2}" type="presParOf" srcId="{688A0EC4-0F6D-4987-959D-CA5F27B3CF24}" destId="{50E35084-2DEE-4C9C-8259-DF4374B4BFC7}" srcOrd="9" destOrd="0" presId="urn:microsoft.com/office/officeart/2005/8/layout/equation1"/>
    <dgm:cxn modelId="{B226F2AE-157F-4DDD-83A0-3418FA435045}" type="presParOf" srcId="{688A0EC4-0F6D-4987-959D-CA5F27B3CF24}" destId="{4F4F87F2-8514-4849-B974-53331EFFA6A3}" srcOrd="10" destOrd="0" presId="urn:microsoft.com/office/officeart/2005/8/layout/equation1"/>
    <dgm:cxn modelId="{D83559B3-E21D-4FE6-9393-2B00D89F0FDC}" type="presParOf" srcId="{688A0EC4-0F6D-4987-959D-CA5F27B3CF24}" destId="{DB23206D-9806-4AA8-923C-592167F0D1C1}" srcOrd="11" destOrd="0" presId="urn:microsoft.com/office/officeart/2005/8/layout/equation1"/>
    <dgm:cxn modelId="{E3A3B1A8-F4E0-4B1D-8961-9040A9778F50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Порески приходи</a:t>
          </a:r>
          <a:endParaRPr lang="en-US" b="1" dirty="0">
            <a:latin typeface="+mj-lt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+mj-lt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latin typeface="+mj-lt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>
              <a:latin typeface="+mj-lt"/>
            </a:rPr>
            <a:t>Донације и трансфери</a:t>
          </a:r>
          <a:endParaRPr lang="en-US" b="1" dirty="0">
            <a:latin typeface="+mj-lt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latin typeface="+mj-lt"/>
            </a:rPr>
            <a:t>Донације</a:t>
          </a:r>
          <a:r>
            <a:rPr lang="sr-Cyrl-CS" sz="1400" b="1" dirty="0">
              <a:latin typeface="+mj-lt"/>
            </a:rPr>
            <a:t> </a:t>
          </a:r>
          <a:r>
            <a:rPr lang="sr-Cyrl-CS" sz="1400" dirty="0">
              <a:latin typeface="+mj-lt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+mj-lt"/>
            </a:rPr>
            <a:t>Трансфери п</a:t>
          </a:r>
          <a:r>
            <a:rPr lang="ru-RU" altLang="en-US" sz="1400" dirty="0">
              <a:latin typeface="+mj-lt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+mj-lt"/>
            </a:rPr>
            <a:t>огу бити </a:t>
          </a:r>
          <a:r>
            <a:rPr lang="sr-Cyrl-RS" altLang="en-US" sz="1400" b="1" dirty="0">
              <a:latin typeface="+mj-lt"/>
            </a:rPr>
            <a:t>наменски (</a:t>
          </a:r>
          <a:r>
            <a:rPr lang="sr-Cyrl-RS" altLang="en-US" sz="1400" dirty="0">
              <a:latin typeface="+mj-lt"/>
            </a:rPr>
            <a:t>за тачно утврђене намене) или </a:t>
          </a:r>
          <a:r>
            <a:rPr lang="sr-Cyrl-RS" altLang="en-US" sz="1400" b="1" dirty="0">
              <a:latin typeface="+mj-lt"/>
            </a:rPr>
            <a:t>ненаменски (</a:t>
          </a:r>
          <a:r>
            <a:rPr lang="sr-Cyrl-RS" altLang="en-US" sz="1400" dirty="0">
              <a:latin typeface="+mj-lt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+mj-lt"/>
            </a:rPr>
            <a:t> </a:t>
          </a:r>
          <a:r>
            <a:rPr lang="sr-Cyrl-RS" altLang="en-US" sz="1400" dirty="0">
              <a:latin typeface="+mj-lt"/>
            </a:rPr>
            <a:t>.</a:t>
          </a:r>
          <a:endParaRPr lang="en-US" sz="1400" dirty="0">
            <a:latin typeface="+mj-lt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>
              <a:latin typeface="+mj-lt"/>
            </a:rPr>
            <a:t>Непорески приходи</a:t>
          </a:r>
          <a:endParaRPr lang="en-US" b="1" dirty="0">
            <a:latin typeface="+mj-lt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+mj-lt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latin typeface="+mj-lt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Примања од продаје нефинансијске имовине</a:t>
          </a:r>
          <a:endParaRPr lang="en-US" b="1" dirty="0">
            <a:latin typeface="+mj-lt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bg1"/>
              </a:solidFill>
              <a:latin typeface="+mj-lt"/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bg1"/>
            </a:solidFill>
            <a:latin typeface="+mj-lt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Примања од задуживања и  продаје финансијске имовине</a:t>
          </a:r>
          <a:endParaRPr lang="en-US" b="1" dirty="0">
            <a:latin typeface="+mj-lt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latin typeface="+mj-lt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>
            <a:latin typeface="+mj-lt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Пренета средства из ранијих година</a:t>
          </a:r>
          <a:endParaRPr lang="en-US" b="1" dirty="0">
            <a:latin typeface="+mj-lt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</a:t>
          </a:r>
          <a:r>
            <a:rPr lang="sr-Cyrl-RS" altLang="en-US" sz="1400" dirty="0">
              <a:latin typeface="+mj-lt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dirty="0">
            <a:latin typeface="+mj-lt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#1" qsCatId="simple" csTypeId="urn:microsoft.com/office/officeart/2005/8/colors/accent4_5#1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Укупни буџетски приходи и примања  </a:t>
          </a:r>
          <a:r>
            <a:rPr lang="sr-Cyrl-RS" dirty="0" smtClean="0">
              <a:latin typeface="+mj-lt"/>
            </a:rPr>
            <a:t>3</a:t>
          </a:r>
          <a:r>
            <a:rPr lang="en-US" dirty="0" smtClean="0">
              <a:latin typeface="+mj-lt"/>
            </a:rPr>
            <a:t>.</a:t>
          </a:r>
          <a:r>
            <a:rPr lang="sr-Latn-RS" altLang="en-US" dirty="0" smtClean="0">
              <a:latin typeface="+mj-lt"/>
            </a:rPr>
            <a:t>944</a:t>
          </a:r>
          <a:r>
            <a:rPr lang="sr-Cyrl-RS" altLang="en-US" dirty="0" smtClean="0">
              <a:latin typeface="+mj-lt"/>
            </a:rPr>
            <a:t>.</a:t>
          </a:r>
          <a:r>
            <a:rPr lang="sr-Latn-RS" altLang="en-US" dirty="0" smtClean="0">
              <a:latin typeface="+mj-lt"/>
            </a:rPr>
            <a:t>5</a:t>
          </a:r>
          <a:r>
            <a:rPr lang="en-US" dirty="0" smtClean="0">
              <a:latin typeface="+mj-lt"/>
            </a:rPr>
            <a:t>00</a:t>
          </a:r>
          <a:r>
            <a:rPr lang="sr-Cyrl-RS" dirty="0" smtClean="0">
              <a:latin typeface="+mj-lt"/>
            </a:rPr>
            <a:t>.000динара</a:t>
          </a:r>
          <a:endParaRPr lang="en-US" dirty="0">
            <a:latin typeface="+mj-lt"/>
          </a:endParaRPr>
        </a:p>
      </dgm:t>
    </dgm:pt>
    <dgm:pt modelId="{C3508CD6-4178-4856-A1A5-59121457A236}" type="par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Приходи од  пореза  </a:t>
          </a:r>
          <a:r>
            <a:rPr lang="sr-Cyrl-RS" dirty="0" smtClean="0">
              <a:latin typeface="+mj-lt"/>
            </a:rPr>
            <a:t>1.8</a:t>
          </a:r>
          <a:r>
            <a:rPr lang="sr-Latn-RS" dirty="0" smtClean="0">
              <a:latin typeface="+mj-lt"/>
            </a:rPr>
            <a:t>44</a:t>
          </a:r>
          <a:r>
            <a:rPr lang="sr-Cyrl-RS" dirty="0" smtClean="0">
              <a:latin typeface="+mj-lt"/>
            </a:rPr>
            <a:t>.7</a:t>
          </a:r>
          <a:r>
            <a:rPr lang="sr-Latn-RS" dirty="0" smtClean="0">
              <a:latin typeface="+mj-lt"/>
            </a:rPr>
            <a:t>42</a:t>
          </a:r>
          <a:r>
            <a:rPr lang="sr-Cyrl-RS" dirty="0" smtClean="0">
              <a:latin typeface="+mj-lt"/>
            </a:rPr>
            <a:t>.000</a:t>
          </a:r>
          <a:r>
            <a:rPr lang="sr-Cyrl-RS" dirty="0" smtClean="0">
              <a:solidFill>
                <a:srgbClr val="FF0000"/>
              </a:solidFill>
              <a:latin typeface="+mj-lt"/>
            </a:rPr>
            <a:t>    </a:t>
          </a:r>
          <a:r>
            <a:rPr lang="sr-Cyrl-RS" dirty="0" smtClean="0">
              <a:latin typeface="+mj-lt"/>
            </a:rPr>
            <a:t>   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E71C9696-7619-4519-B8E6-F2196E95C10E}" type="par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latin typeface="+mj-lt"/>
            </a:rPr>
            <a:t>Трансфери</a:t>
          </a:r>
          <a:r>
            <a:rPr lang="en-US" dirty="0" smtClean="0">
              <a:latin typeface="+mj-lt"/>
            </a:rPr>
            <a:t> </a:t>
          </a:r>
          <a:r>
            <a:rPr lang="sr-Cyrl-RS" dirty="0" smtClean="0">
              <a:latin typeface="+mj-lt"/>
            </a:rPr>
            <a:t>и донације </a:t>
          </a:r>
          <a:r>
            <a:rPr lang="sr-Latn-RS" dirty="0" smtClean="0">
              <a:latin typeface="+mj-lt"/>
            </a:rPr>
            <a:t>544</a:t>
          </a:r>
          <a:r>
            <a:rPr lang="sr-Cyrl-RS" dirty="0" smtClean="0">
              <a:latin typeface="+mj-lt"/>
            </a:rPr>
            <a:t>.</a:t>
          </a:r>
          <a:r>
            <a:rPr lang="sr-Latn-RS" dirty="0" smtClean="0">
              <a:latin typeface="+mj-lt"/>
            </a:rPr>
            <a:t>188</a:t>
          </a:r>
          <a:r>
            <a:rPr lang="sr-Cyrl-RS" dirty="0" smtClean="0">
              <a:latin typeface="+mj-lt"/>
            </a:rPr>
            <a:t>.</a:t>
          </a:r>
          <a:r>
            <a:rPr lang="sr-Latn-RS" dirty="0" smtClean="0">
              <a:latin typeface="+mj-lt"/>
            </a:rPr>
            <a:t>501</a:t>
          </a:r>
          <a:r>
            <a:rPr lang="sr-Latn-RS" dirty="0" smtClean="0">
              <a:solidFill>
                <a:srgbClr val="FF0000"/>
              </a:solidFill>
              <a:latin typeface="+mj-lt"/>
            </a:rPr>
            <a:t>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3756029C-568E-4504-8660-3DE9F861C604}" type="par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Други приходи  </a:t>
          </a:r>
          <a:r>
            <a:rPr lang="sr-Cyrl-RS" dirty="0" smtClean="0">
              <a:latin typeface="+mj-lt"/>
            </a:rPr>
            <a:t>1.</a:t>
          </a:r>
          <a:r>
            <a:rPr lang="sr-Latn-RS" dirty="0" smtClean="0">
              <a:latin typeface="+mj-lt"/>
            </a:rPr>
            <a:t>483</a:t>
          </a:r>
          <a:r>
            <a:rPr lang="sr-Cyrl-RS" dirty="0" smtClean="0">
              <a:latin typeface="+mj-lt"/>
            </a:rPr>
            <a:t>.</a:t>
          </a:r>
          <a:r>
            <a:rPr lang="sr-Latn-RS" dirty="0" smtClean="0">
              <a:latin typeface="+mj-lt"/>
            </a:rPr>
            <a:t>886</a:t>
          </a:r>
          <a:r>
            <a:rPr lang="sr-Cyrl-RS" dirty="0" smtClean="0">
              <a:latin typeface="+mj-lt"/>
            </a:rPr>
            <a:t>.</a:t>
          </a:r>
          <a:r>
            <a:rPr lang="sr-Latn-RS" dirty="0" smtClean="0">
              <a:latin typeface="+mj-lt"/>
            </a:rPr>
            <a:t>683</a:t>
          </a:r>
          <a:r>
            <a:rPr lang="sr-Cyrl-RS" dirty="0" smtClean="0">
              <a:latin typeface="+mj-lt"/>
            </a:rPr>
            <a:t>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C16FE7E0-0CCD-40DA-AE7B-F518D75734AD}" type="par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Примања од продаје нефинансијске имовине  </a:t>
          </a:r>
          <a:r>
            <a:rPr lang="sr-Latn-RS" dirty="0" smtClean="0">
              <a:latin typeface="+mj-lt"/>
            </a:rPr>
            <a:t>8</a:t>
          </a:r>
          <a:r>
            <a:rPr lang="sr-Cyrl-RS" dirty="0" smtClean="0">
              <a:latin typeface="+mj-lt"/>
            </a:rPr>
            <a:t>00.000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4FA9126D-361B-4DA5-854C-1DB4EE314D93}" type="par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>
              <a:latin typeface="+mj-lt"/>
            </a:rPr>
            <a:t>Примања од продаје финансијске имовине  </a:t>
          </a:r>
          <a:r>
            <a:rPr lang="sr-Cyrl-RS" dirty="0" smtClean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43AA7920-B602-4336-8E46-A663A1629DDB}" type="par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>
              <a:latin typeface="+mj-lt"/>
            </a:rPr>
            <a:t>Пренета средства из ранијих година</a:t>
          </a:r>
          <a:r>
            <a:rPr lang="sr-Latn-RS" sz="1000" dirty="0">
              <a:latin typeface="+mj-lt"/>
            </a:rPr>
            <a:t> </a:t>
          </a:r>
          <a:r>
            <a:rPr lang="sr-Latn-RS" sz="1000" dirty="0" smtClean="0">
              <a:latin typeface="+mj-lt"/>
            </a:rPr>
            <a:t>7</a:t>
          </a:r>
          <a:r>
            <a:rPr lang="sr-Cyrl-RS" sz="1000" dirty="0" smtClean="0">
              <a:latin typeface="+mj-lt"/>
            </a:rPr>
            <a:t>0.</a:t>
          </a:r>
          <a:r>
            <a:rPr lang="sr-Latn-RS" sz="1000" dirty="0" smtClean="0">
              <a:latin typeface="+mj-lt"/>
            </a:rPr>
            <a:t>882</a:t>
          </a:r>
          <a:r>
            <a:rPr lang="sr-Cyrl-RS" sz="1000" dirty="0" smtClean="0">
              <a:latin typeface="+mj-lt"/>
            </a:rPr>
            <a:t>.</a:t>
          </a:r>
          <a:r>
            <a:rPr lang="sr-Latn-RS" sz="1000" dirty="0" smtClean="0">
              <a:latin typeface="+mj-lt"/>
            </a:rPr>
            <a:t>816 </a:t>
          </a:r>
          <a:r>
            <a:rPr lang="sr-Cyrl-RS" sz="1000" dirty="0">
              <a:latin typeface="+mj-lt"/>
            </a:rPr>
            <a:t>динара</a:t>
          </a:r>
          <a:endParaRPr lang="en-US" sz="1000" dirty="0">
            <a:latin typeface="+mj-lt"/>
          </a:endParaRPr>
        </a:p>
      </dgm:t>
    </dgm:pt>
    <dgm:pt modelId="{A1307EAF-2414-4AFE-BE82-97C79333BAA9}" type="par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 custRadScaleRad="98049" custRadScaleInc="-167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AA67A89-AF44-46D9-9B41-8A008524D79C}" type="presOf" srcId="{691C1FF8-D24B-462D-B13F-4086A7342655}" destId="{E6763EE5-8DA4-47FB-A886-915FA197CAD0}" srcOrd="0" destOrd="0" presId="urn:microsoft.com/office/officeart/2005/8/layout/radial3"/>
    <dgm:cxn modelId="{21443498-95A2-413B-8238-88814BD6BECD}" type="presOf" srcId="{40EF3D92-C4CB-4CBC-8AED-087234C53764}" destId="{72DE4213-15E1-4436-8045-C055E8A54EDE}" srcOrd="0" destOrd="0" presId="urn:microsoft.com/office/officeart/2005/8/layout/radial3"/>
    <dgm:cxn modelId="{1A842D56-CDB5-45D5-931C-D4282BF272A7}" srcId="{43275D6C-D470-4E2E-96F8-239EECE5D634}" destId="{AEA7499A-114B-4146-9776-CDD8ACEC6B39}" srcOrd="1" destOrd="0" parTransId="{3756029C-568E-4504-8660-3DE9F861C604}" sibTransId="{FB33CDA3-B14A-45E1-8720-9AFFB02CF5C0}"/>
    <dgm:cxn modelId="{2873680D-EAEA-4FFC-8406-7EBC0463E3D5}" srcId="{43275D6C-D470-4E2E-96F8-239EECE5D634}" destId="{15426A40-9AD2-4153-8230-E20BC4B11534}" srcOrd="5" destOrd="0" parTransId="{A1307EAF-2414-4AFE-BE82-97C79333BAA9}" sibTransId="{869B992E-498B-4FBD-AA48-03E5171031C9}"/>
    <dgm:cxn modelId="{601F4B01-86E9-4131-90A5-E626638BA2F3}" srcId="{43275D6C-D470-4E2E-96F8-239EECE5D634}" destId="{BF71EFAE-EC9F-46E9-BD2A-1686637595DA}" srcOrd="2" destOrd="0" parTransId="{C16FE7E0-0CCD-40DA-AE7B-F518D75734AD}" sibTransId="{83F53DA1-8C67-4AF5-A20A-9CEC6105D842}"/>
    <dgm:cxn modelId="{3DCE7873-0B2F-4B2C-8E84-73E15F36F062}" srcId="{43275D6C-D470-4E2E-96F8-239EECE5D634}" destId="{40EF3D92-C4CB-4CBC-8AED-087234C53764}" srcOrd="3" destOrd="0" parTransId="{4FA9126D-361B-4DA5-854C-1DB4EE314D93}" sibTransId="{DCC66F39-0032-4915-A732-5C415659FF68}"/>
    <dgm:cxn modelId="{C30469EE-C4ED-4ED8-AED9-D51474DD96EC}" type="presOf" srcId="{BF71EFAE-EC9F-46E9-BD2A-1686637595DA}" destId="{9DDE88A7-5745-4E4F-A7A8-F71A4DA0D5F2}" srcOrd="0" destOrd="0" presId="urn:microsoft.com/office/officeart/2005/8/layout/radial3"/>
    <dgm:cxn modelId="{66E075DB-497E-40DD-94A9-87AA45FB6591}" srcId="{43275D6C-D470-4E2E-96F8-239EECE5D634}" destId="{920F0D4F-6C4C-4BE8-9363-F48FBF034871}" srcOrd="4" destOrd="0" parTransId="{43AA7920-B602-4336-8E46-A663A1629DDB}" sibTransId="{5F9FEDD2-AAF1-4278-94C9-B59264FA9EB9}"/>
    <dgm:cxn modelId="{6D7D6992-E6B6-44F7-B316-D29752A10DA0}" type="presOf" srcId="{15426A40-9AD2-4153-8230-E20BC4B11534}" destId="{FC69A2CE-A671-47B5-8CD8-544465E52E9C}" srcOrd="0" destOrd="0" presId="urn:microsoft.com/office/officeart/2005/8/layout/radial3"/>
    <dgm:cxn modelId="{ED791579-D868-43E9-95F2-7061893047C8}" type="presOf" srcId="{920F0D4F-6C4C-4BE8-9363-F48FBF034871}" destId="{91CFC9CD-FF79-40EF-A271-A8DBB0423AC2}" srcOrd="0" destOrd="0" presId="urn:microsoft.com/office/officeart/2005/8/layout/radial3"/>
    <dgm:cxn modelId="{6217298B-B96F-4FAB-AA35-1634E9A25792}" type="presOf" srcId="{43275D6C-D470-4E2E-96F8-239EECE5D634}" destId="{AFBC9C78-4E8A-498B-ACC1-DC2EFA6E3D36}" srcOrd="0" destOrd="0" presId="urn:microsoft.com/office/officeart/2005/8/layout/radial3"/>
    <dgm:cxn modelId="{F3FFA4E9-0F05-4377-B778-B213043372FD}" type="presOf" srcId="{DB1A1606-130D-4B45-9553-0A0B804495DF}" destId="{63432802-399F-407F-AC10-7219543A0326}" srcOrd="0" destOrd="0" presId="urn:microsoft.com/office/officeart/2005/8/layout/radial3"/>
    <dgm:cxn modelId="{BFBE68E4-EB9D-44E8-A075-A3B9466A0A3F}" srcId="{691C1FF8-D24B-462D-B13F-4086A7342655}" destId="{43275D6C-D470-4E2E-96F8-239EECE5D634}" srcOrd="0" destOrd="0" parTransId="{C3508CD6-4178-4856-A1A5-59121457A236}" sibTransId="{5344238D-D1B6-460D-9BE4-114CABEA8131}"/>
    <dgm:cxn modelId="{60056D75-42DA-4F97-A051-C217DC443FFB}" type="presOf" srcId="{AEA7499A-114B-4146-9776-CDD8ACEC6B39}" destId="{449BFEB2-6844-4A2C-8DC2-780280CBA079}" srcOrd="0" destOrd="0" presId="urn:microsoft.com/office/officeart/2005/8/layout/radial3"/>
    <dgm:cxn modelId="{F6051797-0227-4AC0-A185-EEFCD174AEF9}" srcId="{43275D6C-D470-4E2E-96F8-239EECE5D634}" destId="{DB1A1606-130D-4B45-9553-0A0B804495DF}" srcOrd="0" destOrd="0" parTransId="{E71C9696-7619-4519-B8E6-F2196E95C10E}" sibTransId="{411BF947-09C5-4608-92FF-81B3B11A697B}"/>
    <dgm:cxn modelId="{53C94010-FBA4-48C1-8A2B-E2898421DF25}" type="presParOf" srcId="{E6763EE5-8DA4-47FB-A886-915FA197CAD0}" destId="{1FB746E2-D736-4446-8093-C865FE09A112}" srcOrd="0" destOrd="0" presId="urn:microsoft.com/office/officeart/2005/8/layout/radial3"/>
    <dgm:cxn modelId="{BD9E90CF-0EBA-4B25-95BD-59FE24E96E15}" type="presParOf" srcId="{1FB746E2-D736-4446-8093-C865FE09A112}" destId="{AFBC9C78-4E8A-498B-ACC1-DC2EFA6E3D36}" srcOrd="0" destOrd="0" presId="urn:microsoft.com/office/officeart/2005/8/layout/radial3"/>
    <dgm:cxn modelId="{5BD904B0-40D5-43B2-8539-076F793C095B}" type="presParOf" srcId="{1FB746E2-D736-4446-8093-C865FE09A112}" destId="{63432802-399F-407F-AC10-7219543A0326}" srcOrd="1" destOrd="0" presId="urn:microsoft.com/office/officeart/2005/8/layout/radial3"/>
    <dgm:cxn modelId="{25E22851-78BB-4D06-AFBF-80E0288472B0}" type="presParOf" srcId="{1FB746E2-D736-4446-8093-C865FE09A112}" destId="{449BFEB2-6844-4A2C-8DC2-780280CBA079}" srcOrd="2" destOrd="0" presId="urn:microsoft.com/office/officeart/2005/8/layout/radial3"/>
    <dgm:cxn modelId="{5D23A471-411F-4E50-B9EB-BC7F3C610885}" type="presParOf" srcId="{1FB746E2-D736-4446-8093-C865FE09A112}" destId="{9DDE88A7-5745-4E4F-A7A8-F71A4DA0D5F2}" srcOrd="3" destOrd="0" presId="urn:microsoft.com/office/officeart/2005/8/layout/radial3"/>
    <dgm:cxn modelId="{5CA144F3-BA90-42FE-BFB7-6CA381147D10}" type="presParOf" srcId="{1FB746E2-D736-4446-8093-C865FE09A112}" destId="{72DE4213-15E1-4436-8045-C055E8A54EDE}" srcOrd="4" destOrd="0" presId="urn:microsoft.com/office/officeart/2005/8/layout/radial3"/>
    <dgm:cxn modelId="{549F1914-D3C3-4042-B5CE-3D25B440FCC3}" type="presParOf" srcId="{1FB746E2-D736-4446-8093-C865FE09A112}" destId="{91CFC9CD-FF79-40EF-A271-A8DBB0423AC2}" srcOrd="5" destOrd="0" presId="urn:microsoft.com/office/officeart/2005/8/layout/radial3"/>
    <dgm:cxn modelId="{9E29D2B8-AD09-498D-AB56-B509A54781DF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15269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Скупштина општине</a:t>
          </a:r>
          <a:endParaRPr lang="sr-Cyrl-RS" sz="1600" kern="1200" dirty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+mj-lt"/>
            </a:rPr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+mj-lt"/>
            </a:rPr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Општинска управа</a:t>
          </a:r>
          <a:endParaRPr lang="en-US" sz="1600" kern="1200" dirty="0">
            <a:latin typeface="+mj-lt"/>
          </a:endParaRPr>
        </a:p>
      </dsp:txBody>
      <dsp:txXfrm>
        <a:off x="1838793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54998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13584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20148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42600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495360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87853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43138" y="633183"/>
          <a:ext cx="2136293" cy="209103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Установе </a:t>
          </a: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културе</a:t>
          </a:r>
          <a:endParaRPr lang="sr-Cyrl-RS" sz="1100" kern="1200" dirty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Туристичка организација </a:t>
          </a:r>
        </a:p>
      </dsp:txBody>
      <dsp:txXfrm>
        <a:off x="169715" y="939408"/>
        <a:ext cx="1510587" cy="1478587"/>
      </dsp:txXfrm>
    </dsp:sp>
    <dsp:sp modelId="{D4397D2C-6DDE-4A42-9855-5F94ADD7F1F8}">
      <dsp:nvSpPr>
        <dsp:cNvPr id="0" name=""/>
        <dsp:cNvSpPr/>
      </dsp:nvSpPr>
      <dsp:spPr>
        <a:xfrm>
          <a:off x="2952770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34630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174683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+mj-lt"/>
            </a:rPr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latin typeface="+mj-lt"/>
            </a:rPr>
            <a:t>Средња </a:t>
          </a:r>
          <a:r>
            <a:rPr lang="sr-Cyrl-RS" sz="1200" kern="1200" dirty="0">
              <a:latin typeface="+mj-lt"/>
            </a:rPr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+mj-lt"/>
            </a:rPr>
            <a:t>Дом </a:t>
          </a:r>
          <a:r>
            <a:rPr lang="sr-Cyrl-RS" sz="1200" kern="1200" dirty="0" smtClean="0">
              <a:latin typeface="+mj-lt"/>
            </a:rPr>
            <a:t>здравља</a:t>
          </a:r>
          <a:endParaRPr lang="en-US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latin typeface="+mj-lt"/>
            </a:rPr>
            <a:t>Центар за социјални рад</a:t>
          </a:r>
          <a:endParaRPr lang="en-US" sz="1200" kern="1200" dirty="0">
            <a:latin typeface="+mj-lt"/>
          </a:endParaRPr>
        </a:p>
      </dsp:txBody>
      <dsp:txXfrm>
        <a:off x="5411466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08221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61381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32160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>
              <a:latin typeface="+mj-lt"/>
            </a:rPr>
            <a:t>На основу чега се доноси буџет</a:t>
          </a:r>
          <a:r>
            <a:rPr lang="en-US" sz="3000" kern="1200" dirty="0">
              <a:latin typeface="+mj-lt"/>
            </a:rPr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Закони и прописи: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 о финансирању локалне самоуправе,</a:t>
          </a:r>
          <a:endParaRPr lang="sr-Latn-RS" sz="1400" kern="1200" dirty="0">
            <a:latin typeface="+mj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 о буџетском систему,</a:t>
          </a:r>
          <a:endParaRPr lang="sr-Latn-RS" sz="1400" kern="1200" dirty="0">
            <a:latin typeface="+mj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Закон о локалној самоуправи, </a:t>
          </a:r>
          <a:endParaRPr lang="sr-Latn-RS" sz="1400" kern="1200" dirty="0">
            <a:latin typeface="+mj-lt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Упутство Министарства финансија за припрему одлуке о буџету за </a:t>
          </a:r>
          <a:r>
            <a:rPr lang="sr-Cyrl-RS" sz="1400" kern="1200" dirty="0" smtClean="0">
              <a:latin typeface="+mj-lt"/>
            </a:rPr>
            <a:t>2025. </a:t>
          </a:r>
          <a:r>
            <a:rPr lang="sr-Cyrl-RS" sz="1400" kern="1200" dirty="0">
              <a:latin typeface="+mj-lt"/>
            </a:rPr>
            <a:t>годину и др.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+mj-lt"/>
            </a:rPr>
            <a:t>Сви посебни прописи којима су утврђене надлежности ЈЛС</a:t>
          </a:r>
          <a:endParaRPr lang="sr-Cyrl-RS" sz="1400" kern="1200" dirty="0">
            <a:latin typeface="+mj-lt"/>
          </a:endParaRP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Стратегија развоја</a:t>
          </a:r>
          <a:endParaRPr lang="sr-Latn-RS" sz="1400" kern="1200" dirty="0">
            <a:solidFill>
              <a:srgbClr val="FF0000"/>
            </a:solidFill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Акциони планови за поједине области</a:t>
          </a:r>
          <a:endParaRPr lang="en-US" sz="1400" kern="1200" dirty="0">
            <a:latin typeface="+mj-lt"/>
          </a:endParaRPr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Потребе буџетских корисника</a:t>
          </a:r>
          <a:endParaRPr lang="en-US" sz="1400" kern="1200" dirty="0">
            <a:latin typeface="+mj-lt"/>
          </a:endParaRPr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Започети пројекти из ранијих година</a:t>
          </a:r>
          <a:endParaRPr lang="en-US" sz="1400" kern="1200" dirty="0">
            <a:latin typeface="+mj-lt"/>
          </a:endParaRPr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Остварење прошлогодишњег буџета</a:t>
          </a:r>
          <a:endParaRPr lang="en-US" sz="1400" kern="1200" dirty="0">
            <a:latin typeface="+mj-lt"/>
          </a:endParaRPr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487" y="216443"/>
          <a:ext cx="1242243" cy="12422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Средства из буџета општине </a:t>
          </a:r>
          <a:r>
            <a:rPr lang="sr-Cyrl-RS" sz="1000" kern="1200" dirty="0" smtClean="0">
              <a:latin typeface="+mj-lt"/>
            </a:rPr>
            <a:t>3</a:t>
          </a:r>
          <a:r>
            <a:rPr lang="en-US" sz="1000" kern="1200" dirty="0" smtClean="0">
              <a:latin typeface="+mj-lt"/>
            </a:rPr>
            <a:t>.</a:t>
          </a:r>
          <a:r>
            <a:rPr lang="sr-Cyrl-RS" sz="1000" kern="1200" dirty="0" smtClean="0">
              <a:latin typeface="+mj-lt"/>
            </a:rPr>
            <a:t>404.475.683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184409" y="398365"/>
        <a:ext cx="878399" cy="878399"/>
      </dsp:txXfrm>
    </dsp:sp>
    <dsp:sp modelId="{98F3E7AB-6934-48FA-B82F-FBEAF1B2375D}">
      <dsp:nvSpPr>
        <dsp:cNvPr id="0" name=""/>
        <dsp:cNvSpPr/>
      </dsp:nvSpPr>
      <dsp:spPr>
        <a:xfrm>
          <a:off x="1345600" y="477314"/>
          <a:ext cx="720501" cy="72050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41102" y="752834"/>
        <a:ext cx="529497" cy="169461"/>
      </dsp:txXfrm>
    </dsp:sp>
    <dsp:sp modelId="{2F60A798-586E-4E47-B649-25F047F36835}">
      <dsp:nvSpPr>
        <dsp:cNvPr id="0" name=""/>
        <dsp:cNvSpPr/>
      </dsp:nvSpPr>
      <dsp:spPr>
        <a:xfrm>
          <a:off x="2166972" y="216443"/>
          <a:ext cx="1242243" cy="1242243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Пренета средства из ранијих година</a:t>
          </a:r>
          <a:r>
            <a:rPr lang="sr-Cyrl-RS" sz="1000" kern="1200" dirty="0">
              <a:solidFill>
                <a:srgbClr val="FF0000"/>
              </a:solidFill>
              <a:latin typeface="+mj-lt"/>
            </a:rPr>
            <a:t> </a:t>
          </a:r>
          <a:endParaRPr lang="sr-Cyrl-RS" sz="1000" kern="1200" dirty="0" smtClean="0">
            <a:solidFill>
              <a:srgbClr val="FF0000"/>
            </a:solidFill>
            <a:latin typeface="+mj-lt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70.882.816</a:t>
          </a:r>
          <a:r>
            <a:rPr lang="sr-Cyrl-RS" sz="1000" kern="1200" dirty="0" smtClean="0">
              <a:solidFill>
                <a:srgbClr val="FF0000"/>
              </a:solidFill>
              <a:latin typeface="+mj-lt"/>
            </a:rPr>
            <a:t> 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2348894" y="398365"/>
        <a:ext cx="878399" cy="878399"/>
      </dsp:txXfrm>
    </dsp:sp>
    <dsp:sp modelId="{41F09F99-3DCC-47E4-9188-F7D103A1F6E3}">
      <dsp:nvSpPr>
        <dsp:cNvPr id="0" name=""/>
        <dsp:cNvSpPr/>
      </dsp:nvSpPr>
      <dsp:spPr>
        <a:xfrm>
          <a:off x="3510085" y="477314"/>
          <a:ext cx="720501" cy="720501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05587" y="752834"/>
        <a:ext cx="529497" cy="169461"/>
      </dsp:txXfrm>
    </dsp:sp>
    <dsp:sp modelId="{6C1FFF0F-B1A4-4C41-B9D3-30452A0DFA4B}">
      <dsp:nvSpPr>
        <dsp:cNvPr id="0" name=""/>
        <dsp:cNvSpPr/>
      </dsp:nvSpPr>
      <dsp:spPr>
        <a:xfrm>
          <a:off x="6397705" y="339711"/>
          <a:ext cx="1891191" cy="1051161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  <a:latin typeface="+mj-lt"/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  <a:latin typeface="+mj-lt"/>
            </a:rPr>
            <a:t>3.944.500.000</a:t>
          </a:r>
          <a:endParaRPr lang="en-US" sz="1300" kern="1200" dirty="0">
            <a:solidFill>
              <a:srgbClr val="FF0000"/>
            </a:solidFill>
            <a:latin typeface="+mj-lt"/>
          </a:endParaRPr>
        </a:p>
      </dsp:txBody>
      <dsp:txXfrm>
        <a:off x="6674664" y="493650"/>
        <a:ext cx="1337273" cy="743283"/>
      </dsp:txXfrm>
    </dsp:sp>
    <dsp:sp modelId="{4F4F87F2-8514-4849-B974-53331EFFA6A3}">
      <dsp:nvSpPr>
        <dsp:cNvPr id="0" name=""/>
        <dsp:cNvSpPr/>
      </dsp:nvSpPr>
      <dsp:spPr>
        <a:xfrm>
          <a:off x="5746361" y="489598"/>
          <a:ext cx="720501" cy="720501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41863" y="638021"/>
        <a:ext cx="529497" cy="423655"/>
      </dsp:txXfrm>
    </dsp:sp>
    <dsp:sp modelId="{A6BD896E-4D4C-4AE1-9C22-3ED8631C5A0A}">
      <dsp:nvSpPr>
        <dsp:cNvPr id="0" name=""/>
        <dsp:cNvSpPr/>
      </dsp:nvSpPr>
      <dsp:spPr>
        <a:xfrm>
          <a:off x="4464514" y="224940"/>
          <a:ext cx="1193982" cy="11984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  <a:latin typeface="+mj-lt"/>
            </a:rPr>
            <a:t>Средства из осталих </a:t>
          </a: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извора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469.141.501 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4639369" y="400451"/>
        <a:ext cx="844272" cy="847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85292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Порески приходи</a:t>
          </a:r>
          <a:endParaRPr lang="en-US" sz="1700" b="1" kern="1200" dirty="0">
            <a:latin typeface="+mj-lt"/>
          </a:endParaRPr>
        </a:p>
      </dsp:txBody>
      <dsp:txXfrm>
        <a:off x="4153" y="185292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27511"/>
          <a:ext cx="424949" cy="6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7511"/>
          <a:ext cx="5779306" cy="65216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+mj-lt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latin typeface="+mj-lt"/>
          </a:endParaRPr>
        </a:p>
      </dsp:txBody>
      <dsp:txXfrm>
        <a:off x="2723827" y="27511"/>
        <a:ext cx="5779306" cy="652162"/>
      </dsp:txXfrm>
    </dsp:sp>
    <dsp:sp modelId="{F40D94EA-52E0-4740-A924-EAF350BDF213}">
      <dsp:nvSpPr>
        <dsp:cNvPr id="0" name=""/>
        <dsp:cNvSpPr/>
      </dsp:nvSpPr>
      <dsp:spPr>
        <a:xfrm>
          <a:off x="4153" y="1076159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Донације и трансфери</a:t>
          </a:r>
          <a:endParaRPr lang="en-US" sz="1700" b="1" kern="1200" dirty="0">
            <a:latin typeface="+mj-lt"/>
          </a:endParaRPr>
        </a:p>
      </dsp:txBody>
      <dsp:txXfrm>
        <a:off x="4153" y="1076159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740874"/>
          <a:ext cx="424949" cy="12070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40874"/>
          <a:ext cx="5779306" cy="120702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latin typeface="+mj-lt"/>
            </a:rPr>
            <a:t>Донације</a:t>
          </a:r>
          <a:r>
            <a:rPr lang="sr-Cyrl-CS" sz="1400" b="1" kern="1200" dirty="0">
              <a:latin typeface="+mj-lt"/>
            </a:rPr>
            <a:t> </a:t>
          </a:r>
          <a:r>
            <a:rPr lang="sr-Cyrl-CS" sz="1400" kern="1200" dirty="0">
              <a:latin typeface="+mj-lt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+mj-lt"/>
            </a:rPr>
            <a:t>Трансфери п</a:t>
          </a:r>
          <a:r>
            <a:rPr lang="ru-RU" altLang="en-US" sz="1400" kern="1200" dirty="0">
              <a:latin typeface="+mj-lt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+mj-lt"/>
            </a:rPr>
            <a:t>огу бити </a:t>
          </a:r>
          <a:r>
            <a:rPr lang="sr-Cyrl-RS" altLang="en-US" sz="1400" b="1" kern="1200" dirty="0">
              <a:latin typeface="+mj-lt"/>
            </a:rPr>
            <a:t>наменски (</a:t>
          </a:r>
          <a:r>
            <a:rPr lang="sr-Cyrl-RS" altLang="en-US" sz="1400" kern="1200" dirty="0">
              <a:latin typeface="+mj-lt"/>
            </a:rPr>
            <a:t>за тачно утврђене намене) или </a:t>
          </a:r>
          <a:r>
            <a:rPr lang="sr-Cyrl-RS" altLang="en-US" sz="1400" b="1" kern="1200" dirty="0">
              <a:latin typeface="+mj-lt"/>
            </a:rPr>
            <a:t>ненаменски (</a:t>
          </a:r>
          <a:r>
            <a:rPr lang="sr-Cyrl-RS" altLang="en-US" sz="1400" kern="1200" dirty="0">
              <a:latin typeface="+mj-lt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+mj-lt"/>
            </a:rPr>
            <a:t> </a:t>
          </a:r>
          <a:r>
            <a:rPr lang="sr-Cyrl-RS" altLang="en-US" sz="1400" kern="1200" dirty="0">
              <a:latin typeface="+mj-lt"/>
            </a:rPr>
            <a:t>.</a:t>
          </a:r>
          <a:endParaRPr lang="en-US" sz="1400" kern="1200" dirty="0">
            <a:latin typeface="+mj-lt"/>
          </a:endParaRPr>
        </a:p>
      </dsp:txBody>
      <dsp:txXfrm>
        <a:off x="2723827" y="740874"/>
        <a:ext cx="5779306" cy="1207026"/>
      </dsp:txXfrm>
    </dsp:sp>
    <dsp:sp modelId="{CCB8139E-CA19-491D-9FCD-6BF28923C725}">
      <dsp:nvSpPr>
        <dsp:cNvPr id="0" name=""/>
        <dsp:cNvSpPr/>
      </dsp:nvSpPr>
      <dsp:spPr>
        <a:xfrm>
          <a:off x="4153" y="2166881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Непорески приходи</a:t>
          </a:r>
          <a:endParaRPr lang="en-US" sz="1700" b="1" kern="1200" dirty="0">
            <a:latin typeface="+mj-lt"/>
          </a:endParaRPr>
        </a:p>
      </dsp:txBody>
      <dsp:txXfrm>
        <a:off x="4153" y="2166881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2009100"/>
          <a:ext cx="424949" cy="6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009100"/>
          <a:ext cx="5779306" cy="65216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+mj-lt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latin typeface="+mj-lt"/>
          </a:endParaRPr>
        </a:p>
      </dsp:txBody>
      <dsp:txXfrm>
        <a:off x="2723827" y="2009100"/>
        <a:ext cx="5779306" cy="652162"/>
      </dsp:txXfrm>
    </dsp:sp>
    <dsp:sp modelId="{9312B733-3AEB-49F6-8245-08553BA2949B}">
      <dsp:nvSpPr>
        <dsp:cNvPr id="0" name=""/>
        <dsp:cNvSpPr/>
      </dsp:nvSpPr>
      <dsp:spPr>
        <a:xfrm>
          <a:off x="4153" y="2722463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Примања од продаје нефинансијске имовине</a:t>
          </a:r>
          <a:endParaRPr lang="en-US" sz="1700" b="1" kern="1200" dirty="0">
            <a:latin typeface="+mj-lt"/>
          </a:endParaRPr>
        </a:p>
      </dsp:txBody>
      <dsp:txXfrm>
        <a:off x="4153" y="2722463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22463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22463"/>
          <a:ext cx="5779306" cy="98876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bg1"/>
              </a:solidFill>
              <a:latin typeface="+mj-lt"/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>
        <a:off x="2723827" y="2722463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72425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Примања од задуживања и  продаје финансијске имовине</a:t>
          </a:r>
          <a:endParaRPr lang="en-US" sz="1700" b="1" kern="1200" dirty="0">
            <a:latin typeface="+mj-lt"/>
          </a:endParaRPr>
        </a:p>
      </dsp:txBody>
      <dsp:txXfrm>
        <a:off x="4153" y="3772425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72425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72425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latin typeface="+mj-lt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>
            <a:latin typeface="+mj-lt"/>
          </a:endParaRPr>
        </a:p>
      </dsp:txBody>
      <dsp:txXfrm>
        <a:off x="2723827" y="3772425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32763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Пренета средства из ранијих година</a:t>
          </a:r>
          <a:endParaRPr lang="en-US" sz="1700" b="1" kern="1200" dirty="0">
            <a:latin typeface="+mj-lt"/>
          </a:endParaRPr>
        </a:p>
      </dsp:txBody>
      <dsp:txXfrm>
        <a:off x="4153" y="5032763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32763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32763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</a:t>
          </a:r>
          <a:r>
            <a:rPr lang="sr-Cyrl-RS" altLang="en-US" sz="1400" kern="1200" dirty="0">
              <a:latin typeface="+mj-lt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latin typeface="+mj-lt"/>
          </a:endParaRPr>
        </a:p>
      </dsp:txBody>
      <dsp:txXfrm>
        <a:off x="2723827" y="5032763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Укупни буџетски приходи и примања  </a:t>
          </a:r>
          <a:r>
            <a:rPr lang="sr-Cyrl-RS" sz="1400" kern="1200" dirty="0" smtClean="0">
              <a:latin typeface="+mj-lt"/>
            </a:rPr>
            <a:t>3</a:t>
          </a:r>
          <a:r>
            <a:rPr lang="en-US" sz="1400" kern="1200" dirty="0" smtClean="0">
              <a:latin typeface="+mj-lt"/>
            </a:rPr>
            <a:t>.</a:t>
          </a:r>
          <a:r>
            <a:rPr lang="sr-Latn-RS" altLang="en-US" sz="1400" kern="1200" dirty="0" smtClean="0">
              <a:latin typeface="+mj-lt"/>
            </a:rPr>
            <a:t>944</a:t>
          </a:r>
          <a:r>
            <a:rPr lang="sr-Cyrl-RS" altLang="en-US" sz="1400" kern="1200" dirty="0" smtClean="0">
              <a:latin typeface="+mj-lt"/>
            </a:rPr>
            <a:t>.</a:t>
          </a:r>
          <a:r>
            <a:rPr lang="sr-Latn-RS" altLang="en-US" sz="1400" kern="1200" dirty="0" smtClean="0">
              <a:latin typeface="+mj-lt"/>
            </a:rPr>
            <a:t>5</a:t>
          </a:r>
          <a:r>
            <a:rPr lang="en-US" sz="1400" kern="1200" dirty="0" smtClean="0">
              <a:latin typeface="+mj-lt"/>
            </a:rPr>
            <a:t>00</a:t>
          </a:r>
          <a:r>
            <a:rPr lang="sr-Cyrl-RS" sz="1400" kern="1200" dirty="0" smtClean="0">
              <a:latin typeface="+mj-lt"/>
            </a:rPr>
            <a:t>.000динара</a:t>
          </a:r>
          <a:endParaRPr lang="en-US" sz="1400" kern="1200" dirty="0">
            <a:latin typeface="+mj-lt"/>
          </a:endParaRPr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Приходи од  пореза  </a:t>
          </a:r>
          <a:r>
            <a:rPr lang="sr-Cyrl-RS" sz="1000" kern="1200" dirty="0" smtClean="0">
              <a:latin typeface="+mj-lt"/>
            </a:rPr>
            <a:t>1.8</a:t>
          </a:r>
          <a:r>
            <a:rPr lang="sr-Latn-RS" sz="1000" kern="1200" dirty="0" smtClean="0">
              <a:latin typeface="+mj-lt"/>
            </a:rPr>
            <a:t>44</a:t>
          </a:r>
          <a:r>
            <a:rPr lang="sr-Cyrl-RS" sz="1000" kern="1200" dirty="0" smtClean="0">
              <a:latin typeface="+mj-lt"/>
            </a:rPr>
            <a:t>.7</a:t>
          </a:r>
          <a:r>
            <a:rPr lang="sr-Latn-RS" sz="1000" kern="1200" dirty="0" smtClean="0">
              <a:latin typeface="+mj-lt"/>
            </a:rPr>
            <a:t>42</a:t>
          </a:r>
          <a:r>
            <a:rPr lang="sr-Cyrl-RS" sz="1000" kern="1200" dirty="0" smtClean="0">
              <a:latin typeface="+mj-lt"/>
            </a:rPr>
            <a:t>.000</a:t>
          </a:r>
          <a:r>
            <a:rPr lang="sr-Cyrl-RS" sz="1000" kern="1200" dirty="0" smtClean="0">
              <a:solidFill>
                <a:srgbClr val="FF0000"/>
              </a:solidFill>
              <a:latin typeface="+mj-lt"/>
            </a:rPr>
            <a:t>    </a:t>
          </a:r>
          <a:r>
            <a:rPr lang="sr-Cyrl-RS" sz="1000" kern="1200" dirty="0" smtClean="0">
              <a:latin typeface="+mj-lt"/>
            </a:rPr>
            <a:t>   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23081" y="85923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latin typeface="+mj-lt"/>
            </a:rPr>
            <a:t>Трансфери</a:t>
          </a:r>
          <a:r>
            <a:rPr lang="en-US" sz="1000" kern="1200" dirty="0" smtClean="0">
              <a:latin typeface="+mj-lt"/>
            </a:rPr>
            <a:t> </a:t>
          </a:r>
          <a:r>
            <a:rPr lang="sr-Cyrl-RS" sz="1000" kern="1200" dirty="0" smtClean="0">
              <a:latin typeface="+mj-lt"/>
            </a:rPr>
            <a:t>и донације </a:t>
          </a:r>
          <a:r>
            <a:rPr lang="sr-Latn-RS" sz="1000" kern="1200" dirty="0" smtClean="0">
              <a:latin typeface="+mj-lt"/>
            </a:rPr>
            <a:t>544</a:t>
          </a:r>
          <a:r>
            <a:rPr lang="sr-Cyrl-RS" sz="1000" kern="1200" dirty="0" smtClean="0">
              <a:latin typeface="+mj-lt"/>
            </a:rPr>
            <a:t>.</a:t>
          </a:r>
          <a:r>
            <a:rPr lang="sr-Latn-RS" sz="1000" kern="1200" dirty="0" smtClean="0">
              <a:latin typeface="+mj-lt"/>
            </a:rPr>
            <a:t>188</a:t>
          </a:r>
          <a:r>
            <a:rPr lang="sr-Cyrl-RS" sz="1000" kern="1200" dirty="0" smtClean="0">
              <a:latin typeface="+mj-lt"/>
            </a:rPr>
            <a:t>.</a:t>
          </a:r>
          <a:r>
            <a:rPr lang="sr-Latn-RS" sz="1000" kern="1200" dirty="0" smtClean="0">
              <a:latin typeface="+mj-lt"/>
            </a:rPr>
            <a:t>501</a:t>
          </a:r>
          <a:r>
            <a:rPr lang="sr-Latn-RS" sz="10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4318178" y="1054329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Други приходи  </a:t>
          </a:r>
          <a:r>
            <a:rPr lang="sr-Cyrl-RS" sz="1000" kern="1200" dirty="0" smtClean="0">
              <a:latin typeface="+mj-lt"/>
            </a:rPr>
            <a:t>1.</a:t>
          </a:r>
          <a:r>
            <a:rPr lang="sr-Latn-RS" sz="1000" kern="1200" dirty="0" smtClean="0">
              <a:latin typeface="+mj-lt"/>
            </a:rPr>
            <a:t>483</a:t>
          </a:r>
          <a:r>
            <a:rPr lang="sr-Cyrl-RS" sz="1000" kern="1200" dirty="0" smtClean="0">
              <a:latin typeface="+mj-lt"/>
            </a:rPr>
            <a:t>.</a:t>
          </a:r>
          <a:r>
            <a:rPr lang="sr-Latn-RS" sz="1000" kern="1200" dirty="0" smtClean="0">
              <a:latin typeface="+mj-lt"/>
            </a:rPr>
            <a:t>886</a:t>
          </a:r>
          <a:r>
            <a:rPr lang="sr-Cyrl-RS" sz="1000" kern="1200" dirty="0" smtClean="0">
              <a:latin typeface="+mj-lt"/>
            </a:rPr>
            <a:t>.</a:t>
          </a:r>
          <a:r>
            <a:rPr lang="sr-Latn-RS" sz="1000" kern="1200" dirty="0" smtClean="0">
              <a:latin typeface="+mj-lt"/>
            </a:rPr>
            <a:t>683</a:t>
          </a:r>
          <a:r>
            <a:rPr lang="sr-Cyrl-RS" sz="1000" kern="1200" dirty="0" smtClean="0">
              <a:latin typeface="+mj-lt"/>
            </a:rPr>
            <a:t>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Примања од продаје нефинансијске имовине  </a:t>
          </a:r>
          <a:r>
            <a:rPr lang="sr-Latn-RS" sz="1000" kern="1200" dirty="0" smtClean="0">
              <a:latin typeface="+mj-lt"/>
            </a:rPr>
            <a:t>8</a:t>
          </a:r>
          <a:r>
            <a:rPr lang="sr-Cyrl-RS" sz="1000" kern="1200" dirty="0" smtClean="0">
              <a:latin typeface="+mj-lt"/>
            </a:rPr>
            <a:t>00.000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Примања од продаје финансијске имовине  </a:t>
          </a:r>
          <a:r>
            <a:rPr lang="sr-Cyrl-RS" sz="1000" kern="1200" dirty="0" smtClean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Пренета средства из ранијих година</a:t>
          </a:r>
          <a:r>
            <a:rPr lang="sr-Latn-RS" sz="1000" kern="1200" dirty="0">
              <a:latin typeface="+mj-lt"/>
            </a:rPr>
            <a:t> </a:t>
          </a:r>
          <a:r>
            <a:rPr lang="sr-Latn-RS" sz="1000" kern="1200" dirty="0" smtClean="0">
              <a:latin typeface="+mj-lt"/>
            </a:rPr>
            <a:t>7</a:t>
          </a:r>
          <a:r>
            <a:rPr lang="sr-Cyrl-RS" sz="1000" kern="1200" dirty="0" smtClean="0">
              <a:latin typeface="+mj-lt"/>
            </a:rPr>
            <a:t>0.</a:t>
          </a:r>
          <a:r>
            <a:rPr lang="sr-Latn-RS" sz="1000" kern="1200" dirty="0" smtClean="0">
              <a:latin typeface="+mj-lt"/>
            </a:rPr>
            <a:t>882</a:t>
          </a:r>
          <a:r>
            <a:rPr lang="sr-Cyrl-RS" sz="1000" kern="1200" dirty="0" smtClean="0">
              <a:latin typeface="+mj-lt"/>
            </a:rPr>
            <a:t>.</a:t>
          </a:r>
          <a:r>
            <a:rPr lang="sr-Latn-RS" sz="1000" kern="1200" dirty="0" smtClean="0">
              <a:latin typeface="+mj-lt"/>
            </a:rPr>
            <a:t>816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70791" cy="257400"/>
      </dsp:txXfrm>
    </dsp:sp>
    <dsp:sp modelId="{02385D1D-92EB-445D-B736-940004751C79}">
      <dsp:nvSpPr>
        <dsp:cNvPr id="0" name=""/>
        <dsp:cNvSpPr/>
      </dsp:nvSpPr>
      <dsp:spPr>
        <a:xfrm>
          <a:off x="2070791" y="78933"/>
          <a:ext cx="414158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50613" y="78933"/>
          <a:ext cx="5632553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50613" y="78933"/>
        <a:ext cx="5632553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70791" cy="257400"/>
      </dsp:txXfrm>
    </dsp:sp>
    <dsp:sp modelId="{0E930D30-96BC-4D43-B65A-EE88C46DBE48}">
      <dsp:nvSpPr>
        <dsp:cNvPr id="0" name=""/>
        <dsp:cNvSpPr/>
      </dsp:nvSpPr>
      <dsp:spPr>
        <a:xfrm>
          <a:off x="2070791" y="600314"/>
          <a:ext cx="414158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50613" y="600314"/>
          <a:ext cx="5632553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50613" y="600314"/>
        <a:ext cx="5632553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70791" cy="257400"/>
      </dsp:txXfrm>
    </dsp:sp>
    <dsp:sp modelId="{14D1633C-A097-4A5A-8269-B04E98857E56}">
      <dsp:nvSpPr>
        <dsp:cNvPr id="0" name=""/>
        <dsp:cNvSpPr/>
      </dsp:nvSpPr>
      <dsp:spPr>
        <a:xfrm>
          <a:off x="2070791" y="1306702"/>
          <a:ext cx="414158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50613" y="1306702"/>
          <a:ext cx="5632553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50613" y="1306702"/>
        <a:ext cx="5632553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72816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72816" cy="257400"/>
      </dsp:txXfrm>
    </dsp:sp>
    <dsp:sp modelId="{435AB433-2559-485A-A03D-C32F36288071}">
      <dsp:nvSpPr>
        <dsp:cNvPr id="0" name=""/>
        <dsp:cNvSpPr/>
      </dsp:nvSpPr>
      <dsp:spPr>
        <a:xfrm>
          <a:off x="2072815" y="2190052"/>
          <a:ext cx="414563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53204" y="2190052"/>
          <a:ext cx="5638059" cy="47458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53204" y="2190052"/>
        <a:ext cx="5638059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72816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72816" cy="257400"/>
      </dsp:txXfrm>
    </dsp:sp>
    <dsp:sp modelId="{6497CA82-45EE-4BD1-AEB4-CC3961FBFB74}">
      <dsp:nvSpPr>
        <dsp:cNvPr id="0" name=""/>
        <dsp:cNvSpPr/>
      </dsp:nvSpPr>
      <dsp:spPr>
        <a:xfrm>
          <a:off x="2072815" y="2711433"/>
          <a:ext cx="414563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53204" y="2711433"/>
          <a:ext cx="5638059" cy="47458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53204" y="2711433"/>
        <a:ext cx="5638059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70791" cy="257400"/>
      </dsp:txXfrm>
    </dsp:sp>
    <dsp:sp modelId="{7845F59F-6101-48DE-ABCC-EC5351843F5B}">
      <dsp:nvSpPr>
        <dsp:cNvPr id="0" name=""/>
        <dsp:cNvSpPr/>
      </dsp:nvSpPr>
      <dsp:spPr>
        <a:xfrm>
          <a:off x="2070791" y="3232814"/>
          <a:ext cx="414158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50613" y="3232814"/>
          <a:ext cx="5632553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50613" y="3232814"/>
        <a:ext cx="5632553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70791" cy="257400"/>
      </dsp:txXfrm>
    </dsp:sp>
    <dsp:sp modelId="{7F976215-9D17-4223-A92A-D3302071B429}">
      <dsp:nvSpPr>
        <dsp:cNvPr id="0" name=""/>
        <dsp:cNvSpPr/>
      </dsp:nvSpPr>
      <dsp:spPr>
        <a:xfrm>
          <a:off x="2070791" y="4663139"/>
          <a:ext cx="414158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50613" y="4663139"/>
          <a:ext cx="5632553" cy="4424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50613" y="4663139"/>
        <a:ext cx="5632553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70791" cy="257400"/>
      </dsp:txXfrm>
    </dsp:sp>
    <dsp:sp modelId="{803A06C6-F698-48F4-A91D-0B2B17EECBA4}">
      <dsp:nvSpPr>
        <dsp:cNvPr id="0" name=""/>
        <dsp:cNvSpPr/>
      </dsp:nvSpPr>
      <dsp:spPr>
        <a:xfrm>
          <a:off x="2070791" y="5152346"/>
          <a:ext cx="414158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50613" y="5152346"/>
          <a:ext cx="5632553" cy="611325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50613" y="5152346"/>
        <a:ext cx="5632553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1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jetina.org.rs/sr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pPr algn="ctr"/>
            <a:r>
              <a:rPr lang="sr-Cyrl-RS" sz="1800" dirty="0">
                <a:latin typeface="+mj-lt"/>
              </a:rPr>
              <a:t>ГРАЂАНСКИ ВОДИЧ </a:t>
            </a:r>
            <a:r>
              <a:rPr lang="sr-Cyrl-RS" sz="1800" dirty="0" smtClean="0">
                <a:latin typeface="+mj-lt"/>
              </a:rPr>
              <a:t>КРОЗ </a:t>
            </a:r>
            <a:r>
              <a:rPr lang="sr-Cyrl-RS" sz="1800" dirty="0">
                <a:latin typeface="+mj-lt"/>
              </a:rPr>
              <a:t>ОДЛУКУ О БУЏЕТУ за </a:t>
            </a:r>
            <a:r>
              <a:rPr lang="sr-Cyrl-RS" sz="1800" dirty="0" smtClean="0">
                <a:latin typeface="+mj-lt"/>
              </a:rPr>
              <a:t>202</a:t>
            </a:r>
            <a:r>
              <a:rPr lang="sr-Latn-RS" sz="1800" dirty="0" smtClean="0">
                <a:latin typeface="+mj-lt"/>
              </a:rPr>
              <a:t>5</a:t>
            </a:r>
            <a:r>
              <a:rPr lang="sr-Cyrl-RS" sz="1800" dirty="0" smtClean="0">
                <a:latin typeface="+mj-lt"/>
              </a:rPr>
              <a:t>. </a:t>
            </a:r>
            <a:r>
              <a:rPr lang="sr-Cyrl-RS" sz="1800" dirty="0" err="1" smtClean="0">
                <a:latin typeface="+mj-lt"/>
              </a:rPr>
              <a:t>годинУ</a:t>
            </a:r>
            <a:r>
              <a:rPr lang="sr-Latn-RS" sz="1800" dirty="0" smtClean="0">
                <a:latin typeface="+mj-lt"/>
              </a:rPr>
              <a:t> </a:t>
            </a:r>
            <a:r>
              <a:rPr lang="sr-Cyrl-RS" sz="1800" dirty="0" smtClean="0">
                <a:latin typeface="+mj-lt"/>
              </a:rPr>
              <a:t>–Ребаланс</a:t>
            </a:r>
            <a:r>
              <a:rPr lang="sr-Latn-RS" sz="1800" dirty="0" smtClean="0">
                <a:latin typeface="+mj-lt"/>
              </a:rPr>
              <a:t>-I-</a:t>
            </a:r>
            <a:endParaRPr lang="sr-Cyrl-RS" sz="1800" dirty="0" smtClean="0">
              <a:latin typeface="+mj-lt"/>
            </a:endParaRPr>
          </a:p>
          <a:p>
            <a:pPr indent="457200"/>
            <a:r>
              <a:rPr lang="sr-Cyrl-RS" dirty="0" smtClean="0"/>
              <a:t> </a:t>
            </a:r>
            <a:r>
              <a:rPr altLang="sr-Cyrl-RS" dirty="0" smtClean="0"/>
              <a:t>           </a:t>
            </a:r>
            <a:r>
              <a:rPr lang="sr-Cyrl-RS" altLang="en-US" dirty="0" smtClean="0"/>
              <a:t>  </a:t>
            </a:r>
            <a:r>
              <a:rPr altLang="sr-Cyrl-RS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9937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су приходи и примања буџета?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904867"/>
              </p:ext>
            </p:extLst>
          </p:nvPr>
        </p:nvGraphicFramePr>
        <p:xfrm>
          <a:off x="467995" y="98123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4" y="260647"/>
            <a:ext cx="8474383" cy="765317"/>
          </a:xfrm>
        </p:spPr>
        <p:txBody>
          <a:bodyPr>
            <a:no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прихода и примања за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 годину-ОДЛУКА О БУЏЕТУ ОПШТИНЕ ЧАЈЕТИНА РЕБАЛАНС – </a:t>
            </a: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5744298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прихода и примања за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 годину ребаланс - </a:t>
            </a:r>
            <a:r>
              <a:rPr lang="sr-Latn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 процентима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683945" y="12688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97188"/>
              </p:ext>
            </p:extLst>
          </p:nvPr>
        </p:nvGraphicFramePr>
        <p:xfrm>
          <a:off x="683568" y="1052736"/>
          <a:ext cx="763284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75593"/>
            <a:ext cx="7978775" cy="1143000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се променило у односу на предходну одлуку за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sr-Latn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97604" y="1323144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 smtClean="0">
                <a:latin typeface="+mj-lt"/>
              </a:rPr>
              <a:t>       Укупни </a:t>
            </a:r>
            <a:r>
              <a:rPr lang="sr-Cyrl-RS" dirty="0">
                <a:latin typeface="+mj-lt"/>
              </a:rPr>
              <a:t>приходи и примања наше општине у </a:t>
            </a:r>
            <a:r>
              <a:rPr lang="sr-Cyrl-RS" dirty="0" smtClean="0">
                <a:latin typeface="+mj-lt"/>
              </a:rPr>
              <a:t>20</a:t>
            </a:r>
            <a:r>
              <a:rPr lang="en-US" dirty="0" smtClean="0">
                <a:latin typeface="+mj-lt"/>
              </a:rPr>
              <a:t>2</a:t>
            </a:r>
            <a:r>
              <a:rPr lang="sr-Cyrl-RS" altLang="en-US" dirty="0" smtClean="0">
                <a:latin typeface="+mj-lt"/>
              </a:rPr>
              <a:t>5</a:t>
            </a:r>
            <a:r>
              <a:rPr lang="sr-Cyrl-RS" dirty="0" smtClean="0">
                <a:latin typeface="+mj-lt"/>
              </a:rPr>
              <a:t>. </a:t>
            </a:r>
            <a:r>
              <a:rPr lang="sr-Cyrl-RS" dirty="0">
                <a:latin typeface="+mj-lt"/>
              </a:rPr>
              <a:t>години </a:t>
            </a:r>
            <a:r>
              <a:rPr lang="sr-Cyrl-RS" dirty="0" smtClean="0">
                <a:latin typeface="+mj-lt"/>
              </a:rPr>
              <a:t>по Ребалансу –</a:t>
            </a:r>
            <a:r>
              <a:rPr lang="sr-Latn-RS" dirty="0" smtClean="0">
                <a:latin typeface="+mj-lt"/>
              </a:rPr>
              <a:t> I - </a:t>
            </a:r>
            <a:r>
              <a:rPr lang="sr-Cyrl-RS" dirty="0" smtClean="0">
                <a:latin typeface="+mj-lt"/>
              </a:rPr>
              <a:t>су </a:t>
            </a:r>
            <a:r>
              <a:rPr lang="sr-Cyrl-RS" dirty="0">
                <a:latin typeface="+mj-lt"/>
              </a:rPr>
              <a:t>се </a:t>
            </a:r>
            <a:r>
              <a:rPr lang="sr-Cyrl-RS" dirty="0" smtClean="0">
                <a:latin typeface="+mj-lt"/>
              </a:rPr>
              <a:t>повећали</a:t>
            </a:r>
            <a:r>
              <a:rPr lang="sr-Cyrl-RS" b="1" dirty="0" smtClean="0">
                <a:latin typeface="+mj-lt"/>
              </a:rPr>
              <a:t> </a:t>
            </a:r>
            <a:r>
              <a:rPr lang="sr-Cyrl-RS" dirty="0">
                <a:latin typeface="+mj-lt"/>
              </a:rPr>
              <a:t>у односу на предходну Одлуку о буџету за </a:t>
            </a:r>
            <a:r>
              <a:rPr lang="sr-Cyrl-RS" dirty="0" smtClean="0">
                <a:latin typeface="+mj-lt"/>
              </a:rPr>
              <a:t>2025. годину, за</a:t>
            </a:r>
            <a:r>
              <a:rPr lang="sr-Cyrl-RS" b="1" dirty="0" smtClean="0">
                <a:latin typeface="+mj-lt"/>
              </a:rPr>
              <a:t> </a:t>
            </a:r>
            <a:r>
              <a:rPr lang="sr-Cyrl-RS" dirty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359.500.000 динара</a:t>
            </a:r>
            <a:r>
              <a:rPr lang="sr-Cyrl-RS" dirty="0">
                <a:latin typeface="+mj-lt"/>
              </a:rPr>
              <a:t>, односно за</a:t>
            </a:r>
            <a:r>
              <a:rPr lang="sr-Cyrl-RS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10,03</a:t>
            </a:r>
            <a:r>
              <a:rPr lang="sr-Cyrl-RS" b="1" dirty="0" smtClean="0">
                <a:latin typeface="+mj-lt"/>
              </a:rPr>
              <a:t>%</a:t>
            </a:r>
            <a:r>
              <a:rPr lang="sr-Cyrl-R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000143" y="2310514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002202" y="3742384"/>
            <a:ext cx="485775" cy="106680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549" y="2774032"/>
            <a:ext cx="6022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dirty="0">
                <a:solidFill>
                  <a:srgbClr val="C00000"/>
                </a:solidFill>
                <a:latin typeface="+mj-lt"/>
                <a:sym typeface="+mn-ea"/>
              </a:rPr>
              <a:t>Суфицит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 је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повећан 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за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50.882.816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Трансфери и донације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су повећани за 434.655.501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Примања од продаје нефинансијске имовине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су </a:t>
            </a:r>
          </a:p>
          <a:p>
            <a:pPr lvl="0"/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повећана за 100.000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Порески приходи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су повећани за 7.019.000</a:t>
            </a:r>
          </a:p>
          <a:p>
            <a:r>
              <a:rPr lang="sr-Cyrl-RS" dirty="0" err="1">
                <a:solidFill>
                  <a:srgbClr val="C00000"/>
                </a:solidFill>
                <a:latin typeface="+mj-lt"/>
                <a:sym typeface="+mn-ea"/>
              </a:rPr>
              <a:t>Непорески</a:t>
            </a:r>
            <a:r>
              <a:rPr lang="sr-Cyrl-RS" dirty="0">
                <a:solidFill>
                  <a:srgbClr val="C00000"/>
                </a:solidFill>
                <a:latin typeface="+mj-lt"/>
                <a:sym typeface="+mn-ea"/>
              </a:rPr>
              <a:t> приходи 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су смањени за </a:t>
            </a:r>
            <a:r>
              <a:rPr lang="sr-Cyrl-RS" dirty="0" smtClean="0">
                <a:solidFill>
                  <a:srgbClr val="000000"/>
                </a:solidFill>
                <a:latin typeface="+mj-lt"/>
                <a:sym typeface="+mn-ea"/>
              </a:rPr>
              <a:t>133.157.317 </a:t>
            </a:r>
            <a:r>
              <a:rPr lang="sr-Cyrl-RS" dirty="0">
                <a:solidFill>
                  <a:srgbClr val="000000"/>
                </a:solidFill>
                <a:latin typeface="+mj-lt"/>
                <a:sym typeface="+mn-ea"/>
              </a:rPr>
              <a:t>динара</a:t>
            </a:r>
          </a:p>
          <a:p>
            <a:pPr lvl="0"/>
            <a:endParaRPr lang="sr-Cyrl-R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231639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шта се троше јавна средства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57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sr-Cyrl-RS" sz="1700" b="0" dirty="0" smtClean="0">
                <a:latin typeface="+mj-lt"/>
              </a:rPr>
              <a:t>Буџет </a:t>
            </a:r>
            <a:r>
              <a:rPr lang="sr-Cyrl-RS" sz="1700" b="0" dirty="0">
                <a:latin typeface="+mj-lt"/>
              </a:rPr>
              <a:t>мора бити у равнотежи, што значи да расходи морају одговарати приходима. </a:t>
            </a:r>
            <a:r>
              <a:rPr lang="sr-Cyrl-RS" sz="1700" b="0" dirty="0" smtClean="0">
                <a:latin typeface="+mj-lt"/>
              </a:rPr>
              <a:t>Укупно </a:t>
            </a:r>
            <a:r>
              <a:rPr lang="sr-Cyrl-RS" sz="1700" b="0" dirty="0">
                <a:latin typeface="+mj-lt"/>
              </a:rPr>
              <a:t>планирани расходи и издаци у </a:t>
            </a:r>
            <a:r>
              <a:rPr lang="sr-Cyrl-RS" sz="1700" b="0" dirty="0" smtClean="0">
                <a:latin typeface="+mj-lt"/>
              </a:rPr>
              <a:t>2025. години по Одлуци о Ребалансу – </a:t>
            </a:r>
            <a:r>
              <a:rPr lang="sr-Latn-RS" sz="1700" b="0" dirty="0" smtClean="0">
                <a:latin typeface="+mj-lt"/>
              </a:rPr>
              <a:t>I - </a:t>
            </a:r>
            <a:r>
              <a:rPr lang="sr-Cyrl-RS" sz="1700" b="0" dirty="0" smtClean="0">
                <a:latin typeface="+mj-lt"/>
              </a:rPr>
              <a:t>износе</a:t>
            </a:r>
            <a:r>
              <a:rPr lang="sr-Cyrl-RS" sz="1700" b="0" dirty="0">
                <a:latin typeface="+mj-lt"/>
              </a:rPr>
              <a:t>: </a:t>
            </a:r>
          </a:p>
          <a:p>
            <a:endParaRPr lang="sr-Cyrl-RS" sz="1600" b="0" dirty="0">
              <a:latin typeface="+mj-lt"/>
            </a:endParaRPr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0" dirty="0">
                <a:latin typeface="+mj-lt"/>
              </a:rPr>
              <a:t>РАСХОДИ 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b="0" dirty="0">
              <a:latin typeface="+mj-lt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0" dirty="0">
                <a:latin typeface="+mj-lt"/>
              </a:rPr>
              <a:t>ИЗДАЦИ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b="0" dirty="0">
                <a:latin typeface="+mj-lt"/>
              </a:rPr>
              <a:t>e</a:t>
            </a:r>
            <a:r>
              <a:rPr lang="sr-Cyrl-RS" sz="1700" b="0" dirty="0">
                <a:latin typeface="+mj-lt"/>
              </a:rPr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0" dirty="0">
                <a:latin typeface="+mj-lt"/>
              </a:rPr>
              <a:t>РАСХОДИ И ИЗДАЦИ морају се исказивати на законом прописан начин, односно морају се исказивати: по програмима који показују колико се троши за извршавање основних надлежности и стратешких циљева општине; по основној намени која показује за коју врсту трошка се средства издвајају; по функцији која показује функционалну намену за одређену област и по корисницима буџета 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2879812" y="177281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3.944.500.000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су расходи и издаци буџета?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1499526871"/>
              </p:ext>
            </p:extLst>
          </p:nvPr>
        </p:nvGraphicFramePr>
        <p:xfrm>
          <a:off x="395536" y="883753"/>
          <a:ext cx="8291264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расхода и издатак буџета за 2025. ПО РЕБАЛАНСУ – </a:t>
            </a:r>
            <a:r>
              <a:rPr lang="sr-Latn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  <a:latin typeface="+mj-lt"/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  <a:latin typeface="+mj-lt"/>
                </a:rPr>
                <a:t>3.944.500.000</a:t>
              </a:r>
              <a:endParaRPr lang="en-US" sz="15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  <a:latin typeface="+mj-lt"/>
                </a:rPr>
                <a:t>Коришћење роба и услуга 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</a:rPr>
                <a:t>1.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105.350.000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д</a:t>
              </a:r>
              <a:r>
                <a:rPr lang="ru-RU" sz="800" kern="1200" dirty="0" smtClean="0">
                  <a:solidFill>
                    <a:schemeClr val="bg1"/>
                  </a:solidFill>
                  <a:latin typeface="+mj-lt"/>
                </a:rPr>
                <a:t>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Дотације и трансфери </a:t>
              </a:r>
              <a:r>
                <a:rPr lang="en-US" altLang="sr-Cyrl-RS" sz="800" kern="1200" dirty="0" smtClean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sr-Cyrl-RS" altLang="sr-Cyrl-RS" sz="800" dirty="0" smtClean="0">
                  <a:solidFill>
                    <a:schemeClr val="bg1"/>
                  </a:solidFill>
                  <a:latin typeface="+mj-lt"/>
                </a:rPr>
                <a:t>54.732.779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Расходи за запослене </a:t>
              </a:r>
              <a:r>
                <a:rPr lang="sr-Cyrl-RS" sz="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439.973.000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Социјална </a:t>
              </a:r>
              <a:r>
                <a:rPr lang="sr-Cyrl-RS" sz="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давања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167.600.000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Субвенције </a:t>
              </a:r>
              <a:r>
                <a:rPr lang="sr-Cyrl-RS" sz="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466.800.000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Остали расходи </a:t>
              </a:r>
              <a:r>
                <a:rPr lang="en-US" sz="800" kern="1200" dirty="0" smtClean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74.911.069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1111390" cy="1039053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Средства резерве 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55.000.000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1.</a:t>
              </a:r>
              <a:r>
                <a:rPr lang="sr-Cyrl-RS" sz="800" dirty="0" smtClean="0">
                  <a:solidFill>
                    <a:schemeClr val="bg1"/>
                  </a:solidFill>
                  <a:latin typeface="+mj-lt"/>
                </a:rPr>
                <a:t>380.133.152</a:t>
              </a:r>
              <a:r>
                <a:rPr lang="sr-Cyrl-RS" sz="8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  <a:latin typeface="+mj-lt"/>
                </a:rPr>
                <a:t>динара</a:t>
              </a:r>
              <a:endParaRPr lang="en-US" sz="800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планираних расхода и издатака буџета за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806565"/>
              </p:ext>
            </p:extLst>
          </p:nvPr>
        </p:nvGraphicFramePr>
        <p:xfrm>
          <a:off x="822960" y="1412776"/>
          <a:ext cx="7623126" cy="432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97654"/>
            <a:ext cx="8229600" cy="830262"/>
          </a:xfrm>
        </p:spPr>
        <p:txBody>
          <a:bodyPr/>
          <a:lstStyle/>
          <a:p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се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променило у буџету за 2025.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r>
              <a:rPr lang="en-US" altLang="sr-Cyrl-R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односу НА </a:t>
            </a:r>
            <a:r>
              <a:rPr lang="sr-Cyrl-R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предходну одлуку за </a:t>
            </a:r>
            <a:r>
              <a:rPr lang="sr-Cyrl-R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sr-Cyrl-R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r>
              <a:rPr lang="sr-Cyrl-R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r-Latn-RS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9552" y="1244281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Расходи и издаци буџета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општине у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2025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.</a:t>
            </a:r>
            <a:r>
              <a:rPr lang="en-US" sz="2000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годину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Ребаланс – </a:t>
            </a:r>
            <a:r>
              <a:rPr lang="sr-Latn-RS" sz="2000" b="0" dirty="0" smtClean="0">
                <a:latin typeface="+mj-lt"/>
                <a:cs typeface="Arial" panose="020B0604020202020204" pitchFamily="34" charset="0"/>
              </a:rPr>
              <a:t>I -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су се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повећали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у односу на предходну Одлуку о буџету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2025.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годину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359.5</a:t>
            </a:r>
            <a:r>
              <a:rPr lang="sr-Latn-RS" sz="2000" b="0" dirty="0" smtClean="0">
                <a:latin typeface="+mj-lt"/>
                <a:cs typeface="Arial" panose="020B0604020202020204" pitchFamily="34" charset="0"/>
              </a:rPr>
              <a:t>00.000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динара, односно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10,03%.</a:t>
            </a:r>
            <a:endParaRPr lang="en-US" sz="2000" b="0" dirty="0">
              <a:latin typeface="+mj-lt"/>
              <a:cs typeface="Arial" panose="020B0604020202020204" pitchFamily="34" charset="0"/>
            </a:endParaRPr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475656" y="2481261"/>
            <a:ext cx="6851650" cy="1934845"/>
          </a:xfrm>
        </p:spPr>
        <p:txBody>
          <a:bodyPr rtlCol="0">
            <a:noAutofit/>
          </a:bodyPr>
          <a:lstStyle/>
          <a:p>
            <a:r>
              <a:rPr lang="ru-RU" altLang="en-US" sz="18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</a:rPr>
              <a:t>повећани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</a:rPr>
              <a:t>319.709.152 динара;</a:t>
            </a:r>
            <a:endParaRPr lang="ru-RU" altLang="en-US" sz="1800" b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/>
            <a:r>
              <a:rPr lang="sr-Cyrl-RS" sz="18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Расходи </a:t>
            </a:r>
            <a:r>
              <a:rPr lang="sr-Cyrl-RS" sz="18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за запослене</a:t>
            </a:r>
            <a:r>
              <a:rPr lang="sr-Cyrl-RS" sz="1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sz="18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ea"/>
              </a:rPr>
              <a:t>повећани</a:t>
            </a:r>
            <a:r>
              <a:rPr lang="sr-Cyrl-RS" sz="1800" b="0" dirty="0">
                <a:latin typeface="+mj-lt"/>
                <a:cs typeface="Arial" panose="020B0604020202020204" pitchFamily="34" charset="0"/>
                <a:sym typeface="+mn-ea"/>
              </a:rPr>
              <a:t> су за </a:t>
            </a:r>
            <a:r>
              <a:rPr lang="sr-Cyrl-RS" sz="1800" b="0" dirty="0" smtClean="0">
                <a:latin typeface="+mj-lt"/>
                <a:cs typeface="Arial" panose="020B0604020202020204" pitchFamily="34" charset="0"/>
                <a:sym typeface="+mn-ea"/>
              </a:rPr>
              <a:t>4.465.000 </a:t>
            </a:r>
            <a:r>
              <a:rPr lang="sr-Cyrl-RS" sz="1800" b="0" dirty="0">
                <a:latin typeface="+mj-lt"/>
                <a:cs typeface="Arial" panose="020B0604020202020204" pitchFamily="34" charset="0"/>
                <a:sym typeface="+mn-ea"/>
              </a:rPr>
              <a:t>динара;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r>
              <a:rPr lang="ru-RU" sz="1800" b="0" dirty="0" smtClean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Расходи </a:t>
            </a:r>
            <a:r>
              <a:rPr lang="ru-RU" sz="1800" b="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социјалну заштиту</a:t>
            </a:r>
            <a:r>
              <a:rPr lang="ru-RU" sz="180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повећани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</a:t>
            </a:r>
            <a:r>
              <a:rPr lang="en-US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3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r>
              <a:rPr lang="en-US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50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0.000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динара;</a:t>
            </a:r>
          </a:p>
          <a:p>
            <a:pPr marL="0" indent="0">
              <a:spcBef>
                <a:spcPct val="20000"/>
              </a:spcBef>
            </a:pPr>
            <a:r>
              <a:rPr lang="ru-RU" sz="1800" b="0" dirty="0" smtClean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Остали расходи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повећани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за </a:t>
            </a:r>
            <a:r>
              <a:rPr lang="sr-Cyrl-RS" alt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27.581.069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динара;</a:t>
            </a:r>
          </a:p>
          <a:p>
            <a:pPr marL="0" indent="0">
              <a:spcBef>
                <a:spcPct val="20000"/>
              </a:spcBef>
            </a:pPr>
            <a:r>
              <a:rPr lang="sr-Cyrl-RS" sz="18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Коришћење роба и услуга </a:t>
            </a:r>
            <a:r>
              <a:rPr lang="sr-Cyrl-RS" sz="1800" b="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+mn-ea"/>
              </a:rPr>
              <a:t>је повећано  за</a:t>
            </a:r>
            <a:r>
              <a:rPr lang="sr-Cyrl-RS" sz="1800" b="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sz="1800" b="0" dirty="0" smtClean="0">
                <a:latin typeface="+mj-lt"/>
                <a:cs typeface="Arial" panose="020B0604020202020204" pitchFamily="34" charset="0"/>
                <a:sym typeface="+mn-ea"/>
              </a:rPr>
              <a:t>24.450.000 </a:t>
            </a:r>
            <a:r>
              <a:rPr lang="sr-Cyrl-RS" sz="1800" b="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+mn-ea"/>
              </a:rPr>
              <a:t>динара;</a:t>
            </a:r>
            <a:endParaRPr lang="ru-RU" sz="1800" b="0" dirty="0" smtClean="0">
              <a:latin typeface="+mj-lt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0" lvl="0" indent="0">
              <a:spcBef>
                <a:spcPct val="20000"/>
              </a:spcBef>
            </a:pPr>
            <a:r>
              <a:rPr lang="ru-RU" altLang="en-US" sz="18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Субвенције</a:t>
            </a:r>
            <a:r>
              <a:rPr lang="ru-RU" altLang="en-US" sz="1800" dirty="0" smtClean="0"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800" b="0" dirty="0" smtClean="0">
                <a:latin typeface="+mj-lt"/>
                <a:cs typeface="Arial" panose="020B0604020202020204" pitchFamily="34" charset="0"/>
                <a:sym typeface="+mn-ea"/>
              </a:rPr>
              <a:t>смањене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ru-RU" sz="1800" b="0" dirty="0" smtClean="0">
                <a:latin typeface="+mj-lt"/>
                <a:cs typeface="Arial" panose="020B0604020202020204" pitchFamily="34" charset="0"/>
                <a:sym typeface="+mn-ea"/>
              </a:rPr>
              <a:t>15.000.000 </a:t>
            </a:r>
            <a:r>
              <a:rPr lang="ru-RU" altLang="en-US" sz="1800" b="0" dirty="0">
                <a:latin typeface="+mj-lt"/>
                <a:cs typeface="Arial" panose="020B0604020202020204" pitchFamily="34" charset="0"/>
                <a:sym typeface="+mn-ea"/>
              </a:rPr>
              <a:t>динара</a:t>
            </a:r>
            <a:r>
              <a:rPr lang="ru-RU" altLang="en-US" sz="1800" b="0" dirty="0" smtClean="0">
                <a:latin typeface="+mj-lt"/>
                <a:cs typeface="Arial" panose="020B0604020202020204" pitchFamily="34" charset="0"/>
                <a:sym typeface="+mn-ea"/>
              </a:rPr>
              <a:t>;</a:t>
            </a:r>
          </a:p>
          <a:p>
            <a:pPr marL="0" indent="0">
              <a:spcBef>
                <a:spcPct val="20000"/>
              </a:spcBef>
            </a:pPr>
            <a:r>
              <a:rPr lang="ru-RU" sz="1800" b="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Дотације и трансфери</a:t>
            </a:r>
            <a:r>
              <a:rPr lang="ru-RU" sz="1800" b="0" dirty="0">
                <a:solidFill>
                  <a:srgbClr val="0070C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смањени</a:t>
            </a:r>
            <a:r>
              <a:rPr lang="ru-RU" sz="1800" b="0" dirty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за </a:t>
            </a:r>
            <a:r>
              <a:rPr lang="ru-RU" sz="1800" b="0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5.205.221 динара</a:t>
            </a:r>
            <a:r>
              <a:rPr lang="ru-RU" sz="1800" b="0" dirty="0" smtClean="0">
                <a:solidFill>
                  <a:schemeClr val="hlink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sr-Latn-RS" altLang="en-US" sz="1800" dirty="0">
              <a:latin typeface="+mj-lt"/>
              <a:cs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</a:pPr>
            <a:endParaRPr lang="ru-RU" altLang="en-US" sz="1700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b="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/>
            <a:endParaRPr lang="ru-RU" sz="1700" b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83568" y="2574551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274047" y="3783751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Расходи буџета по програмима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79810"/>
              </p:ext>
            </p:extLst>
          </p:nvPr>
        </p:nvGraphicFramePr>
        <p:xfrm>
          <a:off x="91846" y="808195"/>
          <a:ext cx="8960308" cy="603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sr-Cyrl-RS" sz="1200" dirty="0" smtClean="0"/>
                        <a:t>Назив </a:t>
                      </a:r>
                      <a:r>
                        <a:rPr lang="sr-Cyrl-RS" sz="1200" dirty="0"/>
                        <a:t>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 dirty="0" smtClean="0"/>
                        <a:t> за 2025. годину Ребаланс – </a:t>
                      </a:r>
                      <a:r>
                        <a:rPr lang="sr-Latn-RS" sz="1200" dirty="0" smtClean="0"/>
                        <a:t>I - </a:t>
                      </a:r>
                      <a:r>
                        <a:rPr lang="sr-Cyrl-RS" sz="1200" dirty="0" smtClean="0"/>
                        <a:t>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sr-Cyrl-RS" sz="1200" dirty="0" smtClean="0"/>
                        <a:t>%  </a:t>
                      </a:r>
                      <a:r>
                        <a:rPr lang="sr-Cyrl-RS" sz="1200" dirty="0"/>
                        <a:t>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  <a:latin typeface="+mj-lt"/>
                        </a:rPr>
                        <a:t>Програм 1. Становање, урбанизам и просторно планирање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84.500.000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2,14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2. Комуналне делатности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897.833.301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22,76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3. Локални економски развој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43.500.000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1,10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4. Развој туризма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365.911.000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9,28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5. Пољопривреда и рурални развој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229.582.558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5,82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6. Заштита животне средине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141.200.000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3,58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7. Организација саобраћаја и саобраћајна инфраструктура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486.150.000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12,33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8. Предшколско васпитање и образовање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278.829.000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7,07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9. Основно образовање и васпитање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75.390.000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1,91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200" dirty="0">
                          <a:latin typeface="+mj-lt"/>
                        </a:rPr>
                        <a:t>Програм 10. Средње образовање и васпитање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23.000.000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0,58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11. Социјална и дечија заштита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136.911.000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3,47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12. Здравствена заштита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20.300.000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0,51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13. Развој културе и информисања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273.879.000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6,95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14. Развој спорта и омладине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240.400.000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6,09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15. Опште услуге локалне самоуправе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572.913.141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14,53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16. Политички систем локалне самоуправе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69.046.000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1,75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Програм 17. Енергетска ефикасност  и обновљиви извори енергије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200" dirty="0" smtClean="0">
                          <a:latin typeface="+mj-lt"/>
                        </a:rPr>
                        <a:t>5.155.000</a:t>
                      </a:r>
                      <a:endParaRPr lang="sr-Cyrl-RS" alt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200" dirty="0" smtClean="0">
                          <a:latin typeface="+mj-lt"/>
                        </a:rPr>
                        <a:t>0,13</a:t>
                      </a:r>
                      <a:endParaRPr lang="sr-Cyrl-RS" altLang="en-US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+mj-lt"/>
                        </a:rPr>
                        <a:t>Укупни расходи по програмима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3.944.500.000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31" y="2289561"/>
            <a:ext cx="2386211" cy="182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" y="312738"/>
            <a:ext cx="2529393" cy="16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32" y="312738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" y="2332084"/>
            <a:ext cx="2535180" cy="179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39" y="325685"/>
            <a:ext cx="2434736" cy="17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6" y="4335378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41" y="4335378"/>
            <a:ext cx="2410313" cy="179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57" y="4335378"/>
            <a:ext cx="2386210" cy="178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39" y="2242972"/>
            <a:ext cx="2651038" cy="18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04" y="332656"/>
            <a:ext cx="8229600" cy="922114"/>
          </a:xfrm>
        </p:spPr>
        <p:txBody>
          <a:bodyPr>
            <a:no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расхода по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буџетским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програмима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8937"/>
              </p:ext>
            </p:extLst>
          </p:nvPr>
        </p:nvGraphicFramePr>
        <p:xfrm>
          <a:off x="781604" y="1463243"/>
          <a:ext cx="7580791" cy="495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0940" cy="548640"/>
          </a:xfrm>
        </p:spPr>
        <p:txBody>
          <a:bodyPr>
            <a:no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Расходи буџета расподељени по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директним,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индиректним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ОСТАЛИМ буџетским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корисницима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47491"/>
              </p:ext>
            </p:extLst>
          </p:nvPr>
        </p:nvGraphicFramePr>
        <p:xfrm>
          <a:off x="611560" y="1628800"/>
          <a:ext cx="7488833" cy="41605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Р.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бр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Назив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буџетског </a:t>
                      </a:r>
                      <a:r>
                        <a:rPr lang="en-US" sz="1500" dirty="0" err="1">
                          <a:effectLst/>
                        </a:rPr>
                        <a:t>корисника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</a:t>
                      </a:r>
                      <a:r>
                        <a:rPr lang="en-US" sz="1200" dirty="0" smtClean="0"/>
                        <a:t>-</a:t>
                      </a:r>
                      <a:r>
                        <a:rPr lang="sr-Cyrl-RS" sz="1200" dirty="0" smtClean="0"/>
                        <a:t>годину 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j-lt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sr-Cyrl-RS" sz="1500" dirty="0">
                          <a:effectLst/>
                          <a:latin typeface="+mj-lt"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43.272.000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1,10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j-lt"/>
                          <a:ea typeface="Times New Roman" panose="02020603050405020304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21.774.000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0,55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j-lt"/>
                        </a:rPr>
                        <a:t>Општинско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веће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0,10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119.000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3.000.936.000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76,08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18.511.000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0,47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15.000.000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0,38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Основне школе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75.390.000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1,91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9.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+mj-lt"/>
                          <a:ea typeface="Times New Roman" panose="02020603050405020304"/>
                        </a:rPr>
                        <a:t> школа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23.000.000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0,58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П</a:t>
                      </a:r>
                      <a:r>
                        <a:rPr lang="sr-Cyrl-RS" sz="1500" dirty="0">
                          <a:effectLst/>
                          <a:latin typeface="+mj-lt"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  <a:latin typeface="+mj-lt"/>
                        </a:rPr>
                        <a:t>„Радост“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278.829.000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7,07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Times New Roman" panose="02020603050405020304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55.823.000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1,42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j-lt"/>
                        </a:rPr>
                        <a:t>Туристичка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  <a:latin typeface="+mj-lt"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  <a:latin typeface="+mj-lt"/>
                        </a:rPr>
                        <a:t> Златибор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218.311.000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5,53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j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43.150.000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1,09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+mj-lt"/>
                          <a:ea typeface="Times New Roman" panose="02020603050405020304"/>
                        </a:rPr>
                        <a:t>14.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500" dirty="0">
                          <a:effectLst/>
                          <a:latin typeface="+mj-lt"/>
                          <a:ea typeface="Times New Roman" panose="02020603050405020304"/>
                        </a:rPr>
                        <a:t>Културни центар Златибор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146.385.000</a:t>
                      </a:r>
                      <a:endParaRPr lang="sr-Cyrl-RS" alt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3,72</a:t>
                      </a:r>
                      <a:endParaRPr lang="sr-Cyrl-RS" alt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</a:rPr>
                        <a:t>У К У П Н О:</a:t>
                      </a:r>
                      <a:endParaRPr lang="en-US" sz="1500" b="1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3.944.500.000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Најважнији пројекти</a:t>
            </a:r>
            <a:r>
              <a:rPr lang="sr-Latn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интереса за локалну заједницу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51037"/>
              </p:ext>
            </p:extLst>
          </p:nvPr>
        </p:nvGraphicFramePr>
        <p:xfrm>
          <a:off x="457200" y="1340768"/>
          <a:ext cx="7751203" cy="51423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2025.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2026.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2027.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0</a:t>
                      </a: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40.000.000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373.983.301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221.000.000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114.150.000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спортских свлачионица,терена и трим стаза,голф терена, терена за фудбал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путева и улица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25.000.000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14.500.000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објекта за одлагање СПЖП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14.882.558</a:t>
                      </a: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</a:rPr>
                        <a:t>10.000.000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b="0" dirty="0">
                <a:latin typeface="+mj-lt"/>
              </a:rPr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/>
            <a:r>
              <a:rPr lang="sr-Cyrl-RS" b="0" dirty="0">
                <a:latin typeface="+mj-lt"/>
              </a:rPr>
              <a:t>Уколико сте заинтересовани да сагледате у целини </a:t>
            </a:r>
            <a:r>
              <a:rPr lang="sr-Cyrl-RS" b="0" dirty="0" smtClean="0">
                <a:latin typeface="+mj-lt"/>
              </a:rPr>
              <a:t>Одлуку о </a:t>
            </a:r>
            <a:r>
              <a:rPr lang="sr-Cyrl-RS" b="0" dirty="0">
                <a:latin typeface="+mj-lt"/>
              </a:rPr>
              <a:t>буџету општине </a:t>
            </a:r>
            <a:r>
              <a:rPr lang="sr-Cyrl-RS" b="0" dirty="0" smtClean="0">
                <a:latin typeface="+mj-lt"/>
              </a:rPr>
              <a:t>Чајетина  за 2025. </a:t>
            </a:r>
            <a:r>
              <a:rPr lang="sr-Cyrl-RS" b="0" dirty="0">
                <a:latin typeface="+mj-lt"/>
              </a:rPr>
              <a:t>годину, исту можете преузети на следећем линку интернет странице општинске управе:  </a:t>
            </a:r>
            <a:r>
              <a:rPr lang="en-US" b="0" dirty="0">
                <a:latin typeface="+mj-lt"/>
                <a:hlinkClick r:id="rId2"/>
              </a:rPr>
              <a:t>https://</a:t>
            </a:r>
            <a:r>
              <a:rPr lang="en-US" b="0" dirty="0" smtClean="0">
                <a:latin typeface="+mj-lt"/>
                <a:hlinkClick r:id="rId2"/>
              </a:rPr>
              <a:t>www.cajetina.org.rs/sr</a:t>
            </a:r>
            <a:r>
              <a:rPr lang="sr-Cyrl-RS" b="0" dirty="0" smtClean="0">
                <a:latin typeface="+mj-lt"/>
              </a:rPr>
              <a:t>    </a:t>
            </a:r>
            <a:endParaRPr lang="en-US" b="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9632" y="26238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САДРЖАЈ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632" y="908720"/>
            <a:ext cx="753764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Како настаје буџет општине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Појам буџета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Ко учествује у буџетском процесу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На основу чега се доноси буџет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Структура планираних прихода и примања за </a:t>
            </a:r>
            <a:r>
              <a:rPr lang="sr-Cyrl-RS" sz="1700" dirty="0" smtClean="0">
                <a:latin typeface="+mj-lt"/>
              </a:rPr>
              <a:t>2025.</a:t>
            </a:r>
            <a:r>
              <a:rPr lang="sr-Cyrl-RS" sz="1700" dirty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годину</a:t>
            </a:r>
            <a:r>
              <a:rPr lang="sr-Latn-RS" sz="1700" dirty="0" smtClean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по Ребалансу –</a:t>
            </a:r>
            <a:r>
              <a:rPr lang="sr-Latn-RS" sz="1700" dirty="0" smtClean="0">
                <a:latin typeface="+mj-lt"/>
              </a:rPr>
              <a:t>I</a:t>
            </a:r>
            <a:r>
              <a:rPr lang="sr-Cyrl-RS" sz="1700" dirty="0" smtClean="0">
                <a:latin typeface="+mj-lt"/>
              </a:rPr>
              <a:t> - </a:t>
            </a:r>
            <a:endParaRPr lang="en-U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Шта се променило у односу на предходну Одлуку о </a:t>
            </a:r>
            <a:r>
              <a:rPr lang="sr-Cyrl-RS" sz="1700" dirty="0" smtClean="0">
                <a:latin typeface="+mj-lt"/>
              </a:rPr>
              <a:t>буџету</a:t>
            </a:r>
            <a:r>
              <a:rPr lang="en-US" sz="1700" dirty="0" smtClean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за 2025?</a:t>
            </a:r>
            <a:endParaRPr lang="sr-Cyrl-RS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700" dirty="0">
                <a:latin typeface="+mj-lt"/>
              </a:rPr>
              <a:t>На шта се троше јавна средства</a:t>
            </a:r>
            <a:r>
              <a:rPr lang="en-US" sz="1700" dirty="0">
                <a:latin typeface="+mj-lt"/>
              </a:rPr>
              <a:t>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j-lt"/>
              </a:rPr>
              <a:t>Шта су расходи и издаци буџета?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Структура планираних расхода и издатака за </a:t>
            </a:r>
            <a:r>
              <a:rPr lang="sr-Cyrl-RS" sz="1700" dirty="0" smtClean="0">
                <a:latin typeface="+mj-lt"/>
              </a:rPr>
              <a:t>20</a:t>
            </a:r>
            <a:r>
              <a:rPr lang="en-US" sz="1700" dirty="0" smtClean="0">
                <a:latin typeface="+mj-lt"/>
              </a:rPr>
              <a:t>2</a:t>
            </a:r>
            <a:r>
              <a:rPr lang="sr-Cyrl-RS" sz="1700" dirty="0" smtClean="0">
                <a:latin typeface="+mj-lt"/>
              </a:rPr>
              <a:t>5.</a:t>
            </a:r>
            <a:r>
              <a:rPr lang="sr-Cyrl-RS" sz="1700" dirty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годину – Ребаланс – </a:t>
            </a:r>
            <a:r>
              <a:rPr lang="sr-Latn-RS" sz="1700" dirty="0" smtClean="0">
                <a:latin typeface="+mj-lt"/>
              </a:rPr>
              <a:t>I </a:t>
            </a:r>
            <a:r>
              <a:rPr lang="sr-Cyrl-RS" sz="1700" dirty="0" smtClean="0">
                <a:latin typeface="+mj-lt"/>
              </a:rPr>
              <a:t>- 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Шта се променило у односу на предходну Одлуку о </a:t>
            </a:r>
            <a:r>
              <a:rPr lang="sr-Cyrl-RS" sz="1700" dirty="0" smtClean="0">
                <a:latin typeface="+mj-lt"/>
              </a:rPr>
              <a:t>буџету</a:t>
            </a:r>
            <a:r>
              <a:rPr lang="en-US" sz="1700" dirty="0" smtClean="0"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за 2025?</a:t>
            </a:r>
            <a:endParaRPr lang="sr-Cyrl-RS" sz="17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700" dirty="0">
                <a:latin typeface="+mj-lt"/>
              </a:rPr>
              <a:t>Најважнији пројекти</a:t>
            </a:r>
            <a:r>
              <a:rPr lang="sr-Latn-RS" sz="1700" dirty="0">
                <a:latin typeface="+mj-lt"/>
              </a:rPr>
              <a:t> </a:t>
            </a:r>
            <a:r>
              <a:rPr lang="sr-Cyrl-RS" sz="1700" dirty="0">
                <a:latin typeface="+mj-lt"/>
              </a:rPr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dirty="0" smtClean="0">
                <a:latin typeface="+mj-lt"/>
              </a:rPr>
              <a:t>Драги суграђани и </a:t>
            </a:r>
            <a:r>
              <a:rPr lang="sr-Cyrl-RS" sz="1600" dirty="0" err="1" smtClean="0">
                <a:latin typeface="+mj-lt"/>
              </a:rPr>
              <a:t>суграђанке</a:t>
            </a:r>
            <a:r>
              <a:rPr lang="sr-Cyrl-RS" sz="1600" dirty="0" smtClean="0">
                <a:latin typeface="+mj-lt"/>
              </a:rPr>
              <a:t>,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Грађански буџет представља сажет и јасан приказ Одлуке о буџету општине</a:t>
            </a:r>
            <a:r>
              <a:rPr lang="sr-Latn-R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600" dirty="0" err="1" smtClean="0">
                <a:latin typeface="+mj-lt"/>
              </a:rPr>
              <a:t>Чајетина</a:t>
            </a:r>
            <a:r>
              <a:rPr lang="sr-Cyrl-RS" sz="1600" dirty="0" smtClean="0">
                <a:latin typeface="+mj-lt"/>
              </a:rPr>
              <a:t> за 20</a:t>
            </a:r>
            <a:r>
              <a:rPr lang="en-US" sz="1600" dirty="0" smtClean="0">
                <a:latin typeface="+mj-lt"/>
              </a:rPr>
              <a:t>2</a:t>
            </a:r>
            <a:r>
              <a:rPr lang="sr-Cyrl-RS" altLang="en-US" sz="1600" dirty="0" smtClean="0">
                <a:latin typeface="+mj-lt"/>
              </a:rPr>
              <a:t>5</a:t>
            </a:r>
            <a:r>
              <a:rPr lang="sr-Cyrl-RS" sz="1600" dirty="0" smtClean="0">
                <a:latin typeface="+mj-lt"/>
              </a:rPr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sr-Cyrl-RS" sz="1600" dirty="0" smtClean="0">
                <a:latin typeface="+mj-lt"/>
              </a:rPr>
              <a:t>	</a:t>
            </a:r>
            <a:r>
              <a:rPr lang="ru-RU" sz="1600" dirty="0" smtClean="0">
                <a:latin typeface="+mj-lt"/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општине Чајетина у заједничком постављању циљева, дефинисању приоритета и планирању развоја наше </a:t>
            </a:r>
            <a:r>
              <a:rPr lang="ru-RU" sz="1600" dirty="0" smtClean="0">
                <a:latin typeface="+mj-lt"/>
              </a:rPr>
              <a:t>општине.</a:t>
            </a:r>
            <a:endParaRPr lang="sr-Cyrl-RS" sz="1600" dirty="0" smtClean="0">
              <a:latin typeface="+mj-lt"/>
            </a:endParaRPr>
          </a:p>
          <a:p>
            <a:pPr algn="r"/>
            <a:r>
              <a:rPr lang="sr-Latn-RS" sz="1600" i="1" dirty="0" smtClean="0">
                <a:latin typeface="+mj-lt"/>
              </a:rPr>
              <a:t>M</a:t>
            </a:r>
            <a:r>
              <a:rPr lang="sr-Cyrl-RS" sz="1600" i="1" dirty="0" err="1" smtClean="0">
                <a:latin typeface="+mj-lt"/>
              </a:rPr>
              <a:t>илан</a:t>
            </a:r>
            <a:r>
              <a:rPr lang="sr-Cyrl-RS" sz="1600" i="1" dirty="0" smtClean="0">
                <a:latin typeface="+mj-lt"/>
              </a:rPr>
              <a:t> </a:t>
            </a:r>
            <a:r>
              <a:rPr lang="sr-Cyrl-RS" sz="1600" i="1" dirty="0" err="1" smtClean="0">
                <a:latin typeface="+mj-lt"/>
              </a:rPr>
              <a:t>Стаматовић</a:t>
            </a:r>
            <a:endParaRPr lang="sr-Cyrl-RS" sz="1600" i="1" dirty="0" smtClean="0">
              <a:latin typeface="+mj-lt"/>
            </a:endParaRPr>
          </a:p>
          <a:p>
            <a:pPr algn="r"/>
            <a:r>
              <a:rPr lang="sr-Cyrl-RS" sz="1600" dirty="0" smtClean="0">
                <a:latin typeface="+mj-lt"/>
              </a:rPr>
              <a:t>Председник </a:t>
            </a:r>
            <a:r>
              <a:rPr lang="sr-Cyrl-RS" sz="1600" dirty="0" smtClean="0">
                <a:latin typeface="+mj-lt"/>
              </a:rPr>
              <a:t>општине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се финансира из буџета?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2960" y="1189004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8024" y="118900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Предшколска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установа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 „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Радост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“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 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Библиотека 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„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Љубиша Р.Ђенић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“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Туристичка организација 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„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Златибор</a:t>
            </a:r>
            <a:r>
              <a:rPr lang="sr-Cyrl-RS" altLang="en-US" sz="1700" dirty="0" smtClean="0">
                <a:latin typeface="+mj-lt"/>
                <a:cs typeface="Calibri" panose="020F0502020204030204" pitchFamily="34" charset="0"/>
              </a:rPr>
              <a:t>“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Месне заједнице</a:t>
            </a:r>
            <a:endParaRPr lang="ru-RU" altLang="en-US" sz="1700" dirty="0" smtClean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sr-Cyrl-RS" altLang="ru-RU" sz="1700" dirty="0" smtClean="0">
                <a:latin typeface="+mj-lt"/>
                <a:cs typeface="Calibri" panose="020F0502020204030204" pitchFamily="34" charset="0"/>
              </a:rPr>
              <a:t>   - Културни центар Златибор</a:t>
            </a:r>
            <a:endParaRPr lang="ru-RU" altLang="en-US" sz="17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64130" y="3742886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j-lt"/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настаје буџет</a:t>
            </a:r>
            <a:r>
              <a:rPr lang="sr-Latn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општине?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9512" y="980728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>
                <a:latin typeface="+mj-lt"/>
              </a:rPr>
              <a:t>БУЏЕТ </a:t>
            </a:r>
            <a:r>
              <a:rPr lang="sr-Cyrl-RS" sz="1700" dirty="0">
                <a:latin typeface="+mj-lt"/>
              </a:rPr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Приликом дефинисања овог, за општину </a:t>
            </a:r>
            <a:r>
              <a:rPr lang="sr-Cyrl-RS" sz="1700" dirty="0" smtClean="0">
                <a:latin typeface="+mj-lt"/>
              </a:rPr>
              <a:t>Чајетина</a:t>
            </a:r>
            <a:r>
              <a:rPr lang="sr-Latn-RS" sz="1700" dirty="0" smtClean="0">
                <a:latin typeface="+mj-lt"/>
              </a:rPr>
              <a:t> </a:t>
            </a:r>
            <a:r>
              <a:rPr lang="sr-Cyrl-RS" sz="1700" dirty="0">
                <a:latin typeface="+mj-lt"/>
              </a:rPr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>
              <a:latin typeface="+mj-lt"/>
            </a:endParaRPr>
          </a:p>
          <a:p>
            <a:pPr algn="just"/>
            <a:r>
              <a:rPr lang="sr-Cyrl-RS" sz="1700" dirty="0">
                <a:latin typeface="+mj-lt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учествује у буџетском процесу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6679060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+mj-lt"/>
              </a:rPr>
              <a:t>Грађани и њихова удружења</a:t>
            </a:r>
            <a:endParaRPr lang="en-US" sz="1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3" y="4884048"/>
            <a:ext cx="1147173" cy="10652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+mj-lt"/>
              </a:rPr>
              <a:t>Јавна предузећа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основу чега се доноси буџет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7670943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се пуни општинска каса?</a:t>
            </a:r>
            <a:endParaRPr lang="sr-Latn-R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r>
              <a:rPr lang="sr-Cyrl-RS" sz="1700" dirty="0" smtClean="0">
                <a:latin typeface="+mj-lt"/>
              </a:rPr>
              <a:t>      Укупни </a:t>
            </a:r>
            <a:r>
              <a:rPr lang="sr-Cyrl-RS" sz="1700" b="1" dirty="0">
                <a:latin typeface="+mj-lt"/>
              </a:rPr>
              <a:t>јавни приходи и примања </a:t>
            </a:r>
            <a:r>
              <a:rPr lang="sr-Cyrl-RS" sz="1700" dirty="0">
                <a:latin typeface="+mj-lt"/>
              </a:rPr>
              <a:t>општине</a:t>
            </a:r>
            <a:r>
              <a:rPr lang="sr-Cyrl-R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Чајетина</a:t>
            </a:r>
            <a:r>
              <a:rPr lang="sr-Cyrl-RS" sz="17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по Одлуци о буџету за 20</a:t>
            </a:r>
            <a:r>
              <a:rPr lang="en-US" sz="1700" dirty="0" smtClean="0">
                <a:latin typeface="+mj-lt"/>
              </a:rPr>
              <a:t>2</a:t>
            </a:r>
            <a:r>
              <a:rPr lang="sr-Cyrl-RS" altLang="en-US" sz="1700" dirty="0" smtClean="0">
                <a:latin typeface="+mj-lt"/>
              </a:rPr>
              <a:t>5. – Ребаланс – </a:t>
            </a:r>
            <a:r>
              <a:rPr lang="sr-Latn-RS" altLang="en-US" sz="1700" dirty="0" smtClean="0">
                <a:latin typeface="+mj-lt"/>
              </a:rPr>
              <a:t>I</a:t>
            </a:r>
            <a:r>
              <a:rPr lang="sr-Cyrl-RS" altLang="en-US" sz="1700" dirty="0" smtClean="0">
                <a:latin typeface="+mj-lt"/>
              </a:rPr>
              <a:t> -</a:t>
            </a:r>
            <a:r>
              <a:rPr lang="sr-Cyrl-RS" sz="1700" dirty="0" smtClean="0">
                <a:latin typeface="+mj-lt"/>
              </a:rPr>
              <a:t> годину, износе</a:t>
            </a:r>
            <a:endParaRPr lang="sr-Cyrl-RS" sz="1600" dirty="0">
              <a:latin typeface="+mj-lt"/>
            </a:endParaRPr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 smtClean="0">
                <a:latin typeface="+mj-lt"/>
              </a:rPr>
              <a:t>      Одлуком о </a:t>
            </a:r>
            <a:r>
              <a:rPr lang="sr-Cyrl-RS" sz="1700" dirty="0">
                <a:latin typeface="+mj-lt"/>
              </a:rPr>
              <a:t>буџету општине </a:t>
            </a:r>
            <a:r>
              <a:rPr lang="sr-Cyrl-R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err="1" smtClean="0">
                <a:latin typeface="+mj-lt"/>
              </a:rPr>
              <a:t>Чајетина</a:t>
            </a:r>
            <a:r>
              <a:rPr lang="sr-Cyrl-RS" sz="1700" dirty="0" smtClean="0">
                <a:latin typeface="+mj-lt"/>
              </a:rPr>
              <a:t> Ребаланс – </a:t>
            </a:r>
            <a:r>
              <a:rPr lang="sr-Latn-RS" sz="1700" dirty="0" smtClean="0">
                <a:latin typeface="+mj-lt"/>
              </a:rPr>
              <a:t>I </a:t>
            </a:r>
            <a:r>
              <a:rPr lang="sr-Cyrl-RS" sz="1700" dirty="0">
                <a:latin typeface="+mj-lt"/>
              </a:rPr>
              <a:t>-</a:t>
            </a:r>
            <a:r>
              <a:rPr lang="sr-Cyrl-RS" sz="1700" dirty="0" smtClean="0">
                <a:latin typeface="+mj-lt"/>
              </a:rPr>
              <a:t> </a:t>
            </a:r>
            <a:r>
              <a:rPr lang="sr-Cyrl-RS" sz="1700" dirty="0">
                <a:latin typeface="+mj-lt"/>
              </a:rPr>
              <a:t>за </a:t>
            </a:r>
            <a:r>
              <a:rPr lang="sr-Cyrl-RS" sz="1700" dirty="0" smtClean="0">
                <a:latin typeface="+mj-lt"/>
              </a:rPr>
              <a:t>2025. </a:t>
            </a:r>
            <a:r>
              <a:rPr lang="sr-Cyrl-RS" sz="1700" dirty="0">
                <a:latin typeface="+mj-lt"/>
              </a:rPr>
              <a:t>годину </a:t>
            </a:r>
            <a:r>
              <a:rPr lang="sr-Cyrl-RS" sz="1700" dirty="0" smtClean="0">
                <a:latin typeface="+mj-lt"/>
              </a:rPr>
              <a:t>планирана су средства </a:t>
            </a:r>
            <a:r>
              <a:rPr lang="sr-Cyrl-RS" sz="1700" dirty="0">
                <a:latin typeface="+mj-lt"/>
              </a:rPr>
              <a:t>из буџета општине у износу од</a:t>
            </a:r>
            <a:r>
              <a:rPr lang="en-GB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3.404.475.683 динара</a:t>
            </a:r>
            <a:r>
              <a:rPr lang="sr-Cyrl-RS" sz="1700" dirty="0">
                <a:latin typeface="+mj-lt"/>
              </a:rPr>
              <a:t>, пренета средства из ранијих година у износу од </a:t>
            </a:r>
            <a:r>
              <a:rPr lang="sr-Cyrl-RS" sz="1700" dirty="0" smtClean="0">
                <a:latin typeface="+mj-lt"/>
              </a:rPr>
              <a:t>70.882.816 динара и средства из осталих извора у износу од 469.141.501 динара.</a:t>
            </a:r>
            <a:endParaRPr lang="sr-Cyrl-RS" sz="17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9441661"/>
              </p:ext>
            </p:extLst>
          </p:nvPr>
        </p:nvGraphicFramePr>
        <p:xfrm>
          <a:off x="516890" y="4529455"/>
          <a:ext cx="8341360" cy="167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/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8844" y="1839830"/>
            <a:ext cx="4979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3.944.500.000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2178</Words>
  <Application>Microsoft Office PowerPoint</Application>
  <PresentationFormat>Projekcija na ekranu (4:3)</PresentationFormat>
  <Paragraphs>427</Paragraphs>
  <Slides>23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4" baseType="lpstr">
      <vt:lpstr>SimSun</vt:lpstr>
      <vt:lpstr>Arial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prezentacija</vt:lpstr>
      <vt:lpstr>PowerPoint prezentacija</vt:lpstr>
      <vt:lpstr>PowerPoint prezentacija</vt:lpstr>
      <vt:lpstr>PowerPoint prezentacija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годину-ОДЛУКА О БУЏЕТУ ОПШТИНЕ ЧАЈЕТИНА РЕБАЛАНС – i - </vt:lpstr>
      <vt:lpstr>Структура планираних прихода и примања за 2025. годину ребаланс - I – у процентима </vt:lpstr>
      <vt:lpstr>Шта се променило у односу на предходну одлуку за 2025. годину?</vt:lpstr>
      <vt:lpstr>На шта се троше јавна средства?</vt:lpstr>
      <vt:lpstr>PowerPoint prezentacija</vt:lpstr>
      <vt:lpstr>Структура планираних расхода и издатак буџета за 2025. ПО РЕБАЛАНСУ – i - </vt:lpstr>
      <vt:lpstr>Структура планираних расхода и издатака буџета за 2019. годину</vt:lpstr>
      <vt:lpstr>Шта се променило у буџету за 2025. ГОДИНУ у односу НА предходну одлуку за 2025.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директним, индиректним И ОСТАЛИМ буџетским корисницима</vt:lpstr>
      <vt:lpstr>Најважнији пројекти од интереса за локалну заједницу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Tamara Arsic</cp:lastModifiedBy>
  <cp:revision>679</cp:revision>
  <cp:lastPrinted>2025-01-23T07:59:59Z</cp:lastPrinted>
  <dcterms:created xsi:type="dcterms:W3CDTF">2006-08-16T00:00:00Z</dcterms:created>
  <dcterms:modified xsi:type="dcterms:W3CDTF">2025-09-10T06:25:00Z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885A4DD8F89C489AAFF35DBA44580A98_13</vt:lpwstr>
  </property>
  <property fmtid="{D5CDD505-2E9C-101B-9397-08002B2CF9AE}" pid="3" name="KSOProductBuildVer">
    <vt:lpwstr>1033-12.2.0.13412</vt:lpwstr>
  </property>
</Properties>
</file>