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04" d="100"/>
          <a:sy n="104" d="100"/>
        </p:scale>
        <p:origin x="-18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8303369342403"/>
          <c:y val="0.3104017854225347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8.0310576749928586E-2"/>
                  <c:y val="-9.54750472827390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-2.7796463119235944E-2"/>
                  <c:y val="0.2426073801599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2061616451993783"/>
                  <c:y val="-6.903556590887775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7032809442941986E-2"/>
                  <c:y val="-0.23880044580409346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4.84%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1099370325034441"/>
                  <c:y val="-0.153135738803983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4.3629499391264953E-2"/>
                  <c:y val="-5.91536952453266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376836000</c:v>
                </c:pt>
                <c:pt idx="1">
                  <c:v>1027047000</c:v>
                </c:pt>
                <c:pt idx="2">
                  <c:v>402530000</c:v>
                </c:pt>
                <c:pt idx="3">
                  <c:v>160220000</c:v>
                </c:pt>
                <c:pt idx="4">
                  <c:v>120200000</c:v>
                </c:pt>
                <c:pt idx="5">
                  <c:v>177495000</c:v>
                </c:pt>
                <c:pt idx="6">
                  <c:v>1373672000</c:v>
                </c:pt>
                <c:pt idx="7">
                  <c:v>35000000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19605597101232833"/>
                  <c:y val="9.2339070894895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8999812862323129"/>
                  <c:y val="-0.15169510705077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76337142</c:v>
                </c:pt>
                <c:pt idx="1">
                  <c:v>482450000</c:v>
                </c:pt>
                <c:pt idx="2">
                  <c:v>8700000</c:v>
                </c:pt>
                <c:pt idx="3">
                  <c:v>243090000</c:v>
                </c:pt>
                <c:pt idx="4">
                  <c:v>93138795</c:v>
                </c:pt>
                <c:pt idx="5">
                  <c:v>1550000</c:v>
                </c:pt>
                <c:pt idx="6">
                  <c:v>349000000</c:v>
                </c:pt>
                <c:pt idx="7">
                  <c:v>126395000</c:v>
                </c:pt>
                <c:pt idx="8">
                  <c:v>39420000</c:v>
                </c:pt>
                <c:pt idx="9">
                  <c:v>10000000</c:v>
                </c:pt>
                <c:pt idx="10">
                  <c:v>77917686</c:v>
                </c:pt>
                <c:pt idx="11">
                  <c:v>10873000</c:v>
                </c:pt>
                <c:pt idx="12">
                  <c:v>73022000</c:v>
                </c:pt>
                <c:pt idx="13">
                  <c:v>187970000</c:v>
                </c:pt>
                <c:pt idx="14">
                  <c:v>376353377</c:v>
                </c:pt>
                <c:pt idx="15">
                  <c:v>36783000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007729127191905E-2"/>
                  <c:y val="-0.155993407381175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7.2348408273913742E-2"/>
                  <c:y val="7.9103524515448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3.759024999545621E-2"/>
                  <c:y val="0.25296552918013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1367780209433623"/>
                  <c:y val="-0.146506371739516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56860000</c:v>
                </c:pt>
                <c:pt idx="1">
                  <c:v>576950000</c:v>
                </c:pt>
                <c:pt idx="2">
                  <c:v>27000000</c:v>
                </c:pt>
                <c:pt idx="3">
                  <c:v>285000000</c:v>
                </c:pt>
                <c:pt idx="4">
                  <c:v>140050000</c:v>
                </c:pt>
                <c:pt idx="5">
                  <c:v>1750000</c:v>
                </c:pt>
                <c:pt idx="6">
                  <c:v>278500000</c:v>
                </c:pt>
                <c:pt idx="7">
                  <c:v>125701000</c:v>
                </c:pt>
                <c:pt idx="8">
                  <c:v>44505000</c:v>
                </c:pt>
                <c:pt idx="9">
                  <c:v>10360000</c:v>
                </c:pt>
                <c:pt idx="10">
                  <c:v>79635000</c:v>
                </c:pt>
                <c:pt idx="11">
                  <c:v>11600000</c:v>
                </c:pt>
                <c:pt idx="12">
                  <c:v>71594000</c:v>
                </c:pt>
                <c:pt idx="13">
                  <c:v>197802000</c:v>
                </c:pt>
                <c:pt idx="14">
                  <c:v>360803000</c:v>
                </c:pt>
                <c:pt idx="15">
                  <c:v>32890000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0172570390554042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9028156221616718E-2"/>
                  <c:y val="-0.32010582010582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1.4532243415077202E-2"/>
                  <c:y val="6.6137566137566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4223433242507"/>
                  <c:y val="0.259259050951964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9.9024794925157519E-2"/>
                  <c:y val="0.14285693454984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103300000</c:v>
                </c:pt>
                <c:pt idx="1">
                  <c:v>714400000</c:v>
                </c:pt>
                <c:pt idx="2">
                  <c:v>35003000</c:v>
                </c:pt>
                <c:pt idx="3">
                  <c:v>289230000</c:v>
                </c:pt>
                <c:pt idx="4">
                  <c:v>312100000</c:v>
                </c:pt>
                <c:pt idx="5">
                  <c:v>2650000</c:v>
                </c:pt>
                <c:pt idx="6">
                  <c:v>476100000</c:v>
                </c:pt>
                <c:pt idx="7">
                  <c:v>265507000</c:v>
                </c:pt>
                <c:pt idx="8">
                  <c:v>54000000</c:v>
                </c:pt>
                <c:pt idx="9">
                  <c:v>14000000</c:v>
                </c:pt>
                <c:pt idx="10">
                  <c:v>96260000</c:v>
                </c:pt>
                <c:pt idx="11">
                  <c:v>12700000</c:v>
                </c:pt>
                <c:pt idx="12">
                  <c:v>306199000</c:v>
                </c:pt>
                <c:pt idx="13">
                  <c:v>156150000</c:v>
                </c:pt>
                <c:pt idx="14">
                  <c:v>434259000</c:v>
                </c:pt>
                <c:pt idx="15">
                  <c:v>48142000</c:v>
                </c:pt>
                <c:pt idx="16">
                  <c:v>15000000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2.1798365122615803E-2"/>
                  <c:y val="-0.201058201058201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477747502270666E-2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1.1249615596415571E-2"/>
                  <c:y val="-0.171957671957671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5.5102662575897361E-2"/>
                  <c:y val="-8.9947089947089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5.9945504087193457E-2"/>
                  <c:y val="1.0582010582010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9.9909173478655772E-2"/>
                  <c:y val="2.5864891888514034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ОРГАНИЗАЦИЈА САОБРАЋАЈА И САОБРАЋАЈНА ИНФРАСТРУКТУРА
20.25%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0.16567438274054205"/>
                  <c:y val="0.107400103692182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1.3600781571007101E-3"/>
                  <c:y val="0.261436486480925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1.7838957047100586E-2"/>
                  <c:y val="0.134147303248884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5.4497343145458316E-3"/>
                  <c:y val="3.4391326084239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5.2679382379654839E-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9.264305177111716E-2"/>
                  <c:y val="-0.16931237761946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0.12215609288620939"/>
                  <c:y val="-0.1851851851851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712079927338783"/>
                  <c:y val="-9.5238095238095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6.9766939475860712E-2"/>
                  <c:y val="-8.404587418956192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169000000</c:v>
                </c:pt>
                <c:pt idx="1">
                  <c:v>578300000</c:v>
                </c:pt>
                <c:pt idx="2">
                  <c:v>30800000</c:v>
                </c:pt>
                <c:pt idx="3">
                  <c:v>278670000</c:v>
                </c:pt>
                <c:pt idx="4">
                  <c:v>254580000</c:v>
                </c:pt>
                <c:pt idx="5">
                  <c:v>120700000</c:v>
                </c:pt>
                <c:pt idx="6">
                  <c:v>744000000</c:v>
                </c:pt>
                <c:pt idx="7">
                  <c:v>262550000</c:v>
                </c:pt>
                <c:pt idx="8">
                  <c:v>91115000</c:v>
                </c:pt>
                <c:pt idx="9">
                  <c:v>23495000</c:v>
                </c:pt>
                <c:pt idx="10">
                  <c:v>106710000</c:v>
                </c:pt>
                <c:pt idx="11">
                  <c:v>17200000</c:v>
                </c:pt>
                <c:pt idx="12">
                  <c:v>304992000</c:v>
                </c:pt>
                <c:pt idx="13">
                  <c:v>224100000</c:v>
                </c:pt>
                <c:pt idx="14">
                  <c:v>416443000</c:v>
                </c:pt>
                <c:pt idx="15">
                  <c:v>50345000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480152370308689"/>
                  <c:y val="7.78743129848317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2241349179209623"/>
                  <c:y val="-4.6048987923398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50.41%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909142500</c:v>
                </c:pt>
                <c:pt idx="1">
                  <c:v>93539192</c:v>
                </c:pt>
                <c:pt idx="2">
                  <c:v>1680818308</c:v>
                </c:pt>
                <c:pt idx="3">
                  <c:v>1500000</c:v>
                </c:pt>
                <c:pt idx="4" formatCode="General">
                  <c:v>0</c:v>
                </c:pt>
                <c:pt idx="5">
                  <c:v>650000000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31.56%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60.15%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sr-Cyrl-RS"/>
                      <a:t>примања од продаје нефинансијске имовине
0.03%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1159442500</c:v>
                </c:pt>
                <c:pt idx="1">
                  <c:v>93152191</c:v>
                </c:pt>
                <c:pt idx="2">
                  <c:v>2209606309</c:v>
                </c:pt>
                <c:pt idx="3">
                  <c:v>800000</c:v>
                </c:pt>
                <c:pt idx="4" formatCode="General">
                  <c:v>0</c:v>
                </c:pt>
                <c:pt idx="5">
                  <c:v>210000000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6112887327932929"/>
                  <c:y val="1.421406389445986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0753314828452198"/>
                  <c:y val="-0.12360867689531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020770784946844E-2"/>
                  <c:y val="0.1380391691941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024343359957696E-2"/>
                  <c:y val="3.2628261492407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2244382257973149"/>
                  <c:y val="1.755994427923611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399071734738194"/>
                  <c:y val="-0.15874042093546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2023.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3.673.000.000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dirty="0" smtClean="0"/>
            <a:t>444.930.</a:t>
          </a:r>
          <a:r>
            <a:rPr lang="en-US" dirty="0" smtClean="0"/>
            <a:t>000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210.000.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sr-Cyrl-RS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18.070.000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dirty="0" smtClean="0"/>
            <a:t>673</a:t>
          </a:r>
          <a:r>
            <a:rPr lang="en-US" dirty="0" smtClean="0"/>
            <a:t>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1.159,442,500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93.152.191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2.209.605.</a:t>
          </a:r>
          <a:r>
            <a:rPr lang="en-US" dirty="0" smtClean="0"/>
            <a:t>30</a:t>
          </a:r>
          <a:r>
            <a:rPr lang="sr-Cyrl-RS" dirty="0" smtClean="0"/>
            <a:t>9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800.000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210.000.</a:t>
          </a:r>
          <a:r>
            <a:rPr lang="en-US" sz="1000" dirty="0" smtClean="0"/>
            <a:t>000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43950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867474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383680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42266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48830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71281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24041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16535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71820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57834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2981451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63311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03364" y="216022"/>
          <a:ext cx="1616855" cy="155809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440147" y="444199"/>
        <a:ext cx="1143289" cy="1101739"/>
      </dsp:txXfrm>
    </dsp:sp>
    <dsp:sp modelId="{4ABBCF6F-E7DA-4CE7-A2F5-6DD06BFAA1FA}">
      <dsp:nvSpPr>
        <dsp:cNvPr id="0" name=""/>
        <dsp:cNvSpPr/>
      </dsp:nvSpPr>
      <dsp:spPr>
        <a:xfrm>
          <a:off x="4636903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90062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60841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2023.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sr-Cyrl-RS" sz="800" kern="1200" dirty="0" smtClean="0"/>
            <a:t>3</a:t>
          </a:r>
          <a:r>
            <a:rPr lang="en-US" sz="800" kern="1200" dirty="0" smtClean="0"/>
            <a:t>.</a:t>
          </a:r>
          <a:r>
            <a:rPr lang="sr-Cyrl-RS" sz="800" kern="1200" dirty="0" smtClean="0"/>
            <a:t>444.930.</a:t>
          </a:r>
          <a:r>
            <a:rPr lang="en-US" sz="800" kern="1200" dirty="0" smtClean="0"/>
            <a:t>000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sr-Cyrl-RS" sz="800" kern="1200" dirty="0" smtClean="0">
              <a:solidFill>
                <a:srgbClr val="FF0000"/>
              </a:solidFill>
            </a:rPr>
            <a:t>210.000.</a:t>
          </a:r>
          <a:r>
            <a:rPr lang="en-US" sz="800" kern="1200" dirty="0" smtClean="0">
              <a:solidFill>
                <a:srgbClr val="FF0000"/>
              </a:solidFill>
            </a:rPr>
            <a:t>000</a:t>
          </a:r>
          <a:r>
            <a:rPr lang="sr-Cyrl-RS" sz="800" kern="1200" dirty="0" smtClean="0">
              <a:solidFill>
                <a:srgbClr val="FF0000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3.673.000.000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18.070.000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Укупни буџетски приходи и примања  </a:t>
          </a:r>
          <a:r>
            <a:rPr lang="sr-Cyrl-RS" sz="1400" kern="1200" dirty="0" smtClean="0"/>
            <a:t>3</a:t>
          </a:r>
          <a:r>
            <a:rPr lang="en-US" sz="1400" kern="1200" dirty="0" smtClean="0"/>
            <a:t>.</a:t>
          </a:r>
          <a:r>
            <a:rPr lang="sr-Cyrl-RS" sz="1400" kern="1200" dirty="0" smtClean="0"/>
            <a:t>673</a:t>
          </a:r>
          <a:r>
            <a:rPr lang="en-US" sz="1400" kern="1200" dirty="0" smtClean="0"/>
            <a:t>.000</a:t>
          </a:r>
          <a:r>
            <a:rPr lang="sr-Cyrl-RS" sz="1400" kern="1200" dirty="0" smtClean="0"/>
            <a:t>.000динара</a:t>
          </a:r>
          <a:endParaRPr lang="en-US" sz="14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1.159,442,500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93.152.191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2.209.605.</a:t>
          </a:r>
          <a:r>
            <a:rPr lang="en-US" sz="1000" kern="1200" dirty="0" smtClean="0"/>
            <a:t>30</a:t>
          </a:r>
          <a:r>
            <a:rPr lang="sr-Cyrl-RS" sz="1000" kern="1200" dirty="0" smtClean="0"/>
            <a:t>9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800.000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210.000.</a:t>
          </a:r>
          <a:r>
            <a:rPr lang="en-US" sz="1000" kern="1200" dirty="0" smtClean="0"/>
            <a:t>000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87524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Расходи за запослене</a:t>
          </a:r>
          <a:endParaRPr lang="en-US" sz="1300" b="1" kern="1200" dirty="0"/>
        </a:p>
      </dsp:txBody>
      <dsp:txXfrm>
        <a:off x="0" y="187524"/>
        <a:ext cx="2052807" cy="257400"/>
      </dsp:txXfrm>
    </dsp:sp>
    <dsp:sp modelId="{02385D1D-92EB-445D-B736-940004751C79}">
      <dsp:nvSpPr>
        <dsp:cNvPr id="0" name=""/>
        <dsp:cNvSpPr/>
      </dsp:nvSpPr>
      <dsp:spPr>
        <a:xfrm>
          <a:off x="2052807" y="78933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27593" y="78933"/>
          <a:ext cx="5583635" cy="47458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27593" y="78933"/>
        <a:ext cx="5583635" cy="474581"/>
      </dsp:txXfrm>
    </dsp:sp>
    <dsp:sp modelId="{F40D94EA-52E0-4740-A924-EAF350BDF213}">
      <dsp:nvSpPr>
        <dsp:cNvPr id="0" name=""/>
        <dsp:cNvSpPr/>
      </dsp:nvSpPr>
      <dsp:spPr>
        <a:xfrm>
          <a:off x="0" y="8014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Коришћење роба и услуга </a:t>
          </a:r>
          <a:endParaRPr lang="en-US" sz="1300" kern="1200" dirty="0"/>
        </a:p>
      </dsp:txBody>
      <dsp:txXfrm>
        <a:off x="0" y="801408"/>
        <a:ext cx="2052807" cy="257400"/>
      </dsp:txXfrm>
    </dsp:sp>
    <dsp:sp modelId="{0E930D30-96BC-4D43-B65A-EE88C46DBE48}">
      <dsp:nvSpPr>
        <dsp:cNvPr id="0" name=""/>
        <dsp:cNvSpPr/>
      </dsp:nvSpPr>
      <dsp:spPr>
        <a:xfrm>
          <a:off x="2052807" y="600314"/>
          <a:ext cx="410561" cy="659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27593" y="600314"/>
          <a:ext cx="5583635" cy="65958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27593" y="600314"/>
        <a:ext cx="5583635" cy="659587"/>
      </dsp:txXfrm>
    </dsp:sp>
    <dsp:sp modelId="{CCB8139E-CA19-491D-9FCD-6BF28923C725}">
      <dsp:nvSpPr>
        <dsp:cNvPr id="0" name=""/>
        <dsp:cNvSpPr/>
      </dsp:nvSpPr>
      <dsp:spPr>
        <a:xfrm>
          <a:off x="0" y="15962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Дотације и трансфери</a:t>
          </a:r>
          <a:endParaRPr lang="en-US" sz="1300" b="1" kern="1200" dirty="0"/>
        </a:p>
      </dsp:txBody>
      <dsp:txXfrm>
        <a:off x="0" y="1596277"/>
        <a:ext cx="2052807" cy="257400"/>
      </dsp:txXfrm>
    </dsp:sp>
    <dsp:sp modelId="{14D1633C-A097-4A5A-8269-B04E98857E56}">
      <dsp:nvSpPr>
        <dsp:cNvPr id="0" name=""/>
        <dsp:cNvSpPr/>
      </dsp:nvSpPr>
      <dsp:spPr>
        <a:xfrm>
          <a:off x="2052807" y="1306702"/>
          <a:ext cx="410561" cy="8365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27593" y="1306702"/>
          <a:ext cx="5583635" cy="8365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27593" y="1306702"/>
        <a:ext cx="5583635" cy="836550"/>
      </dsp:txXfrm>
    </dsp:sp>
    <dsp:sp modelId="{9312B733-3AEB-49F6-8245-08553BA2949B}">
      <dsp:nvSpPr>
        <dsp:cNvPr id="0" name=""/>
        <dsp:cNvSpPr/>
      </dsp:nvSpPr>
      <dsp:spPr>
        <a:xfrm>
          <a:off x="0" y="2298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Остали расходи</a:t>
          </a:r>
          <a:endParaRPr lang="en-US" sz="1300" b="1" kern="1200" dirty="0"/>
        </a:p>
      </dsp:txBody>
      <dsp:txXfrm>
        <a:off x="0" y="2298643"/>
        <a:ext cx="2052807" cy="257400"/>
      </dsp:txXfrm>
    </dsp:sp>
    <dsp:sp modelId="{435AB433-2559-485A-A03D-C32F36288071}">
      <dsp:nvSpPr>
        <dsp:cNvPr id="0" name=""/>
        <dsp:cNvSpPr/>
      </dsp:nvSpPr>
      <dsp:spPr>
        <a:xfrm>
          <a:off x="2052807" y="2190052"/>
          <a:ext cx="410561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27593" y="2190052"/>
          <a:ext cx="5583635" cy="47458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27593" y="2190052"/>
        <a:ext cx="5583635" cy="474581"/>
      </dsp:txXfrm>
    </dsp:sp>
    <dsp:sp modelId="{EFAACCF6-3A6A-4536-89B0-F0A7C44F6BE1}">
      <dsp:nvSpPr>
        <dsp:cNvPr id="0" name=""/>
        <dsp:cNvSpPr/>
      </dsp:nvSpPr>
      <dsp:spPr>
        <a:xfrm>
          <a:off x="0" y="2820024"/>
          <a:ext cx="2054814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Субвенције</a:t>
          </a:r>
          <a:endParaRPr lang="en-US" sz="1300" b="1" kern="1200" dirty="0"/>
        </a:p>
      </dsp:txBody>
      <dsp:txXfrm>
        <a:off x="0" y="2820024"/>
        <a:ext cx="2054814" cy="257400"/>
      </dsp:txXfrm>
    </dsp:sp>
    <dsp:sp modelId="{6497CA82-45EE-4BD1-AEB4-CC3961FBFB74}">
      <dsp:nvSpPr>
        <dsp:cNvPr id="0" name=""/>
        <dsp:cNvSpPr/>
      </dsp:nvSpPr>
      <dsp:spPr>
        <a:xfrm>
          <a:off x="2054813" y="2711433"/>
          <a:ext cx="410962" cy="4745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0161" y="2711433"/>
          <a:ext cx="5589094" cy="47458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1" y="2711433"/>
        <a:ext cx="5589094" cy="474581"/>
      </dsp:txXfrm>
    </dsp:sp>
    <dsp:sp modelId="{939B76D1-BB33-4E50-9ECD-839FB5787B95}">
      <dsp:nvSpPr>
        <dsp:cNvPr id="0" name=""/>
        <dsp:cNvSpPr/>
      </dsp:nvSpPr>
      <dsp:spPr>
        <a:xfrm>
          <a:off x="0" y="3795877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Социјална заштита</a:t>
          </a:r>
          <a:endParaRPr lang="en-US" sz="1300" b="1" kern="1200" dirty="0"/>
        </a:p>
      </dsp:txBody>
      <dsp:txXfrm>
        <a:off x="0" y="3795877"/>
        <a:ext cx="2052807" cy="257400"/>
      </dsp:txXfrm>
    </dsp:sp>
    <dsp:sp modelId="{7845F59F-6101-48DE-ABCC-EC5351843F5B}">
      <dsp:nvSpPr>
        <dsp:cNvPr id="0" name=""/>
        <dsp:cNvSpPr/>
      </dsp:nvSpPr>
      <dsp:spPr>
        <a:xfrm>
          <a:off x="2052807" y="3232814"/>
          <a:ext cx="410561" cy="13835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7593" y="3232814"/>
          <a:ext cx="5583635" cy="138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27593" y="3232814"/>
        <a:ext cx="5583635" cy="1383525"/>
      </dsp:txXfrm>
    </dsp:sp>
    <dsp:sp modelId="{B471A916-B6F4-4017-A447-E2C98CEE19B9}">
      <dsp:nvSpPr>
        <dsp:cNvPr id="0" name=""/>
        <dsp:cNvSpPr/>
      </dsp:nvSpPr>
      <dsp:spPr>
        <a:xfrm>
          <a:off x="0" y="4755643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Буџетска резерва</a:t>
          </a:r>
          <a:endParaRPr lang="en-US" sz="1300" b="1" kern="1200" dirty="0"/>
        </a:p>
      </dsp:txBody>
      <dsp:txXfrm>
        <a:off x="0" y="4755643"/>
        <a:ext cx="2052807" cy="257400"/>
      </dsp:txXfrm>
    </dsp:sp>
    <dsp:sp modelId="{7F976215-9D17-4223-A92A-D3302071B429}">
      <dsp:nvSpPr>
        <dsp:cNvPr id="0" name=""/>
        <dsp:cNvSpPr/>
      </dsp:nvSpPr>
      <dsp:spPr>
        <a:xfrm>
          <a:off x="2052807" y="4663139"/>
          <a:ext cx="410561" cy="442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7593" y="4663139"/>
          <a:ext cx="5583635" cy="44240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Буџетска резерва </a:t>
          </a:r>
          <a:r>
            <a:rPr lang="sr-Cyrl-RS" sz="13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300" kern="1200" dirty="0"/>
        </a:p>
      </dsp:txBody>
      <dsp:txXfrm>
        <a:off x="2627593" y="4663139"/>
        <a:ext cx="5583635" cy="442406"/>
      </dsp:txXfrm>
    </dsp:sp>
    <dsp:sp modelId="{320B77C6-F8A0-4CEB-8B55-79E4A1BAF9E9}">
      <dsp:nvSpPr>
        <dsp:cNvPr id="0" name=""/>
        <dsp:cNvSpPr/>
      </dsp:nvSpPr>
      <dsp:spPr>
        <a:xfrm>
          <a:off x="0" y="5329308"/>
          <a:ext cx="205280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Капитални издаци</a:t>
          </a:r>
          <a:endParaRPr lang="en-US" sz="1300" b="1" kern="1200" dirty="0"/>
        </a:p>
      </dsp:txBody>
      <dsp:txXfrm>
        <a:off x="0" y="5329308"/>
        <a:ext cx="2052807" cy="257400"/>
      </dsp:txXfrm>
    </dsp:sp>
    <dsp:sp modelId="{803A06C6-F698-48F4-A91D-0B2B17EECBA4}">
      <dsp:nvSpPr>
        <dsp:cNvPr id="0" name=""/>
        <dsp:cNvSpPr/>
      </dsp:nvSpPr>
      <dsp:spPr>
        <a:xfrm>
          <a:off x="2052807" y="5152346"/>
          <a:ext cx="410561" cy="611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7593" y="5152346"/>
          <a:ext cx="5583635" cy="611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b="1" kern="1200" dirty="0"/>
            <a:t>Капитални издаци </a:t>
          </a:r>
          <a:r>
            <a:rPr lang="sr-Cyrl-RS" sz="13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300" kern="1200" dirty="0"/>
        </a:p>
      </dsp:txBody>
      <dsp:txXfrm>
        <a:off x="2627593" y="5152346"/>
        <a:ext cx="5583635" cy="6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2023. годину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2023. годину-ОДЛУКА О БУЏЕТУ-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893513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2023. годину – у процентима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0846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00602"/>
              </p:ext>
            </p:extLst>
          </p:nvPr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33894"/>
              </p:ext>
            </p:extLst>
          </p:nvPr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138214"/>
              </p:ext>
            </p:extLst>
          </p:nvPr>
        </p:nvGraphicFramePr>
        <p:xfrm>
          <a:off x="1043608" y="1556792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37583"/>
              </p:ext>
            </p:extLst>
          </p:nvPr>
        </p:nvGraphicFramePr>
        <p:xfrm>
          <a:off x="971600" y="1484784"/>
          <a:ext cx="734481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3. </a:t>
            </a:r>
            <a:r>
              <a:rPr lang="sr-Cyrl-RS" dirty="0"/>
              <a:t>години су се </a:t>
            </a:r>
            <a:r>
              <a:rPr lang="sr-Cyrl-RS" dirty="0" smtClean="0"/>
              <a:t>смањили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2022.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128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3,36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</a:pPr>
            <a:r>
              <a:rPr lang="sr-Cyrl-RS" sz="2400" dirty="0">
                <a:solidFill>
                  <a:schemeClr val="accent3">
                    <a:lumMod val="50000"/>
                  </a:schemeClr>
                </a:solidFill>
              </a:rPr>
              <a:t>Непорески приходи </a:t>
            </a:r>
            <a:r>
              <a:rPr lang="sr-Cyrl-RS" sz="2400" b="0" dirty="0">
                <a:solidFill>
                  <a:srgbClr val="000000"/>
                </a:solidFill>
              </a:rPr>
              <a:t>су</a:t>
            </a:r>
            <a:r>
              <a:rPr lang="sr-Cyrl-RS" sz="2400" b="0" dirty="0">
                <a:solidFill>
                  <a:srgbClr val="FF0000"/>
                </a:solidFill>
              </a:rPr>
              <a:t> </a:t>
            </a:r>
            <a:r>
              <a:rPr lang="sr-Cyrl-RS" sz="2400" b="0" dirty="0" smtClean="0">
                <a:solidFill>
                  <a:srgbClr val="000000"/>
                </a:solidFill>
              </a:rPr>
              <a:t>повећани </a:t>
            </a:r>
            <a:r>
              <a:rPr lang="sr-Cyrl-RS" sz="2400" b="0" dirty="0">
                <a:solidFill>
                  <a:srgbClr val="000000"/>
                </a:solidFill>
              </a:rPr>
              <a:t>за </a:t>
            </a:r>
            <a:r>
              <a:rPr lang="sr-Cyrl-RS" sz="2400" b="0" dirty="0" smtClean="0">
                <a:solidFill>
                  <a:srgbClr val="000000"/>
                </a:solidFill>
              </a:rPr>
              <a:t>436.515.999 динара</a:t>
            </a:r>
            <a:endParaRPr lang="sr-Cyrl-RS" sz="2400" dirty="0" smtClean="0"/>
          </a:p>
          <a:p>
            <a:pPr marL="0" indent="0"/>
            <a:r>
              <a:rPr lang="sr-Cyrl-RS" sz="2400" dirty="0" smtClean="0">
                <a:solidFill>
                  <a:srgbClr val="002060"/>
                </a:solidFill>
              </a:rPr>
              <a:t>Порески </a:t>
            </a:r>
            <a:r>
              <a:rPr lang="sr-Cyrl-RS" sz="2400" dirty="0">
                <a:solidFill>
                  <a:srgbClr val="002060"/>
                </a:solidFill>
              </a:rPr>
              <a:t>приходи </a:t>
            </a:r>
            <a:r>
              <a:rPr lang="sr-Cyrl-RS" sz="2400" dirty="0"/>
              <a:t>су </a:t>
            </a:r>
            <a:r>
              <a:rPr lang="sr-Cyrl-RS" sz="2400" dirty="0" smtClean="0"/>
              <a:t>повећани за 103.184.000</a:t>
            </a:r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</a:rPr>
              <a:t>Трансфери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sr-Cyrl-RS" sz="2200" b="1" dirty="0" smtClean="0">
                <a:solidFill>
                  <a:srgbClr val="FF0000"/>
                </a:solidFill>
              </a:rPr>
              <a:t>и донације</a:t>
            </a:r>
            <a:r>
              <a:rPr lang="sr-Cyrl-RS" sz="2200" dirty="0" smtClean="0"/>
              <a:t> </a:t>
            </a:r>
            <a:r>
              <a:rPr lang="sr-Cyrl-RS" sz="2200" dirty="0"/>
              <a:t>су </a:t>
            </a:r>
            <a:r>
              <a:rPr lang="sr-Cyrl-RS" sz="2200" dirty="0" smtClean="0"/>
              <a:t>смањени </a:t>
            </a:r>
            <a:r>
              <a:rPr lang="sr-Cyrl-RS" sz="2200" dirty="0"/>
              <a:t>за </a:t>
            </a:r>
            <a:r>
              <a:rPr lang="sr-Cyrl-RS" sz="2200" dirty="0" smtClean="0"/>
              <a:t>6.792.091 </a:t>
            </a:r>
            <a:r>
              <a:rPr lang="sr-Cyrl-RS" sz="2200" dirty="0"/>
              <a:t>динара</a:t>
            </a:r>
            <a:r>
              <a:rPr lang="sr-Cyrl-RS" sz="2200" dirty="0" smtClean="0"/>
              <a:t>.</a:t>
            </a:r>
            <a:r>
              <a:rPr lang="sr-Cyrl-RS" sz="2200" b="1" dirty="0">
                <a:solidFill>
                  <a:srgbClr val="0070C0"/>
                </a:solidFill>
              </a:rPr>
              <a:t> </a:t>
            </a:r>
            <a:endParaRPr lang="sr-Cyrl-RS" sz="2200" b="1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800"/>
              </a:spcBef>
            </a:pPr>
            <a:r>
              <a:rPr lang="sr-Cyrl-RS" sz="2000" b="1" dirty="0">
                <a:solidFill>
                  <a:srgbClr val="FF0000"/>
                </a:solidFill>
                <a:latin typeface="Franklin Gothic Book"/>
              </a:rPr>
              <a:t>Суфицит</a:t>
            </a:r>
            <a:r>
              <a:rPr lang="sr-Cyrl-RS" sz="2000" b="1" dirty="0">
                <a:solidFill>
                  <a:srgbClr val="000000"/>
                </a:solidFill>
                <a:latin typeface="Franklin Gothic Book"/>
              </a:rPr>
              <a:t> је </a:t>
            </a:r>
            <a:r>
              <a:rPr lang="sr-Cyrl-RS" sz="2000" b="1" dirty="0" smtClean="0">
                <a:solidFill>
                  <a:srgbClr val="000000"/>
                </a:solidFill>
                <a:latin typeface="Franklin Gothic Book"/>
              </a:rPr>
              <a:t>смањен </a:t>
            </a:r>
            <a:r>
              <a:rPr lang="sr-Cyrl-RS" sz="2000" b="1" dirty="0">
                <a:solidFill>
                  <a:srgbClr val="000000"/>
                </a:solidFill>
                <a:latin typeface="Franklin Gothic Book"/>
              </a:rPr>
              <a:t>за </a:t>
            </a:r>
            <a:r>
              <a:rPr lang="sr-Cyrl-RS" sz="2000" b="1" dirty="0" smtClean="0">
                <a:solidFill>
                  <a:srgbClr val="000000"/>
                </a:solidFill>
                <a:latin typeface="Franklin Gothic Book"/>
              </a:rPr>
              <a:t>660.907.908 </a:t>
            </a:r>
            <a:r>
              <a:rPr lang="sr-Cyrl-RS" sz="2000" b="1" dirty="0">
                <a:solidFill>
                  <a:srgbClr val="000000"/>
                </a:solidFill>
                <a:latin typeface="Franklin Gothic Book"/>
              </a:rPr>
              <a:t>динара</a:t>
            </a:r>
          </a:p>
          <a:p>
            <a:pPr marL="0" indent="0">
              <a:buNone/>
            </a:pPr>
            <a:endParaRPr lang="sr-Cyrl-RS" sz="2200" b="1" dirty="0" smtClean="0">
              <a:solidFill>
                <a:srgbClr val="0070C0"/>
              </a:solidFill>
            </a:endParaRPr>
          </a:p>
        </p:txBody>
      </p:sp>
      <p:sp>
        <p:nvSpPr>
          <p:cNvPr id="13318" name="AutoShape 7">
            <a:extLst>
              <a:ext uri="{FF2B5EF4-FFF2-40B4-BE49-F238E27FC236}">
                <a16:creationId xmlns=""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</a:t>
            </a:r>
            <a:r>
              <a:rPr lang="sr-Cyrl-RS" sz="1700" dirty="0" smtClean="0"/>
              <a:t>Укупно </a:t>
            </a:r>
            <a:r>
              <a:rPr lang="sr-Cyrl-RS" sz="1700" dirty="0"/>
              <a:t>планирани расходи и издаци у </a:t>
            </a:r>
            <a:r>
              <a:rPr lang="sr-Cyrl-RS" sz="1700" dirty="0" smtClean="0"/>
              <a:t>2023.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3.673.000.000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44274"/>
              </p:ext>
            </p:extLst>
          </p:nvPr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2023. –ОДЛУКА О БУЏЕТУ-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3,673.000.000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1.027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.047.000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160.220.000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376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.836.000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120.200.000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402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.530.000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177.495.000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35.000.000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1.373.672.000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9961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93907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25545"/>
              </p:ext>
            </p:extLst>
          </p:nvPr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18498"/>
              </p:ext>
            </p:extLst>
          </p:nvPr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178"/>
              </p:ext>
            </p:extLst>
          </p:nvPr>
        </p:nvGraphicFramePr>
        <p:xfrm>
          <a:off x="-1836712" y="-243408"/>
          <a:ext cx="13333387" cy="777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</a:t>
            </a:r>
            <a:r>
              <a:rPr lang="sr-Cyrl-RS" sz="2800" dirty="0" smtClean="0"/>
              <a:t>променило у буџету за 2023 </a:t>
            </a:r>
            <a:r>
              <a:rPr lang="sr-Cyrl-RS" sz="2800" dirty="0"/>
              <a:t>у односу на </a:t>
            </a:r>
            <a:r>
              <a:rPr lang="sr-Cyrl-RS" sz="2800" dirty="0" smtClean="0"/>
              <a:t>2022.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 smtClean="0"/>
              <a:t>Расходи и издаци буџета </a:t>
            </a:r>
            <a:r>
              <a:rPr lang="sr-Cyrl-RS" sz="2000" dirty="0"/>
              <a:t>општине у </a:t>
            </a:r>
            <a:r>
              <a:rPr lang="sr-Cyrl-RS" sz="2000" dirty="0" smtClean="0"/>
              <a:t>2023.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смањили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2022.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128.</a:t>
            </a:r>
            <a:r>
              <a:rPr lang="sr-Latn-RS" sz="2000" dirty="0" smtClean="0"/>
              <a:t>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Cyrl-RS" sz="2000" dirty="0" smtClean="0"/>
              <a:t>3</a:t>
            </a:r>
            <a:r>
              <a:rPr lang="sr-Latn-RS" sz="2000" dirty="0" smtClean="0"/>
              <a:t>,</a:t>
            </a:r>
            <a:r>
              <a:rPr lang="sr-Cyrl-RS" sz="2000" dirty="0" smtClean="0"/>
              <a:t>36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r>
              <a:rPr lang="ru-RU" sz="1800" b="0" dirty="0" smtClean="0">
                <a:solidFill>
                  <a:srgbClr val="C00000"/>
                </a:solidFill>
                <a:ea typeface="SimSun" panose="02010600030101010101" pitchFamily="2" charset="-122"/>
              </a:rPr>
              <a:t>Остали </a:t>
            </a:r>
            <a:r>
              <a:rPr lang="ru-RU" sz="1800" b="0" dirty="0">
                <a:solidFill>
                  <a:srgbClr val="C00000"/>
                </a:solidFill>
                <a:ea typeface="SimSun" panose="02010600030101010101" pitchFamily="2" charset="-122"/>
              </a:rPr>
              <a:t>расходи </a:t>
            </a:r>
            <a:r>
              <a:rPr lang="ru-RU" sz="1800" b="0" dirty="0">
                <a:ea typeface="SimSun" panose="02010600030101010101" pitchFamily="2" charset="-122"/>
              </a:rPr>
              <a:t>су </a:t>
            </a:r>
            <a:r>
              <a:rPr lang="ru-RU" sz="1800" b="0" dirty="0" smtClean="0">
                <a:ea typeface="SimSun" panose="02010600030101010101" pitchFamily="2" charset="-122"/>
              </a:rPr>
              <a:t>смањени </a:t>
            </a:r>
            <a:r>
              <a:rPr lang="ru-RU" sz="1800" b="0" dirty="0">
                <a:ea typeface="SimSun" panose="02010600030101010101" pitchFamily="2" charset="-122"/>
              </a:rPr>
              <a:t>за </a:t>
            </a:r>
            <a:r>
              <a:rPr lang="ru-RU" sz="1800" b="0" dirty="0" smtClean="0">
                <a:ea typeface="SimSun" panose="02010600030101010101" pitchFamily="2" charset="-122"/>
              </a:rPr>
              <a:t>81.927.000 динара</a:t>
            </a:r>
            <a:endParaRPr lang="ru-RU" sz="1800" b="0" dirty="0">
              <a:ea typeface="SimSun" panose="02010600030101010101" pitchFamily="2" charset="-122"/>
            </a:endParaRPr>
          </a:p>
          <a:p>
            <a:r>
              <a:rPr lang="ru-RU" altLang="en-US" sz="1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159.048.000динара</a:t>
            </a:r>
            <a:endParaRPr lang="ru-RU" alt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20000"/>
              </a:spcBef>
            </a:pPr>
            <a:r>
              <a:rPr lang="sr-Cyrl-RS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</a:t>
            </a:r>
            <a:r>
              <a:rPr lang="sr-Cyrl-R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роба и услуга</a:t>
            </a:r>
            <a:r>
              <a:rPr lang="sr-Cyrl-RS" sz="1800" b="0" dirty="0">
                <a:solidFill>
                  <a:srgbClr val="FF0000"/>
                </a:solidFill>
              </a:rPr>
              <a:t> </a:t>
            </a:r>
            <a:r>
              <a:rPr lang="sr-Cyrl-RS" sz="1800" b="0" dirty="0">
                <a:solidFill>
                  <a:srgbClr val="000000"/>
                </a:solidFill>
              </a:rPr>
              <a:t>је </a:t>
            </a:r>
            <a:r>
              <a:rPr lang="sr-Cyrl-RS" sz="1800" b="0" dirty="0" smtClean="0">
                <a:solidFill>
                  <a:srgbClr val="000000"/>
                </a:solidFill>
              </a:rPr>
              <a:t>смањено </a:t>
            </a:r>
            <a:r>
              <a:rPr lang="sr-Cyrl-RS" sz="1800" b="0" dirty="0">
                <a:solidFill>
                  <a:srgbClr val="000000"/>
                </a:solidFill>
              </a:rPr>
              <a:t>за</a:t>
            </a:r>
            <a:r>
              <a:rPr lang="sr-Cyrl-RS" sz="1800" b="0" dirty="0">
                <a:solidFill>
                  <a:srgbClr val="FF0000"/>
                </a:solidFill>
              </a:rPr>
              <a:t> </a:t>
            </a:r>
            <a:r>
              <a:rPr lang="sr-Cyrl-RS" sz="1800" b="0" dirty="0" smtClean="0"/>
              <a:t>24</a:t>
            </a:r>
            <a:r>
              <a:rPr lang="sr-Latn-RS" sz="1800" b="0" dirty="0" smtClean="0">
                <a:solidFill>
                  <a:srgbClr val="000000"/>
                </a:solidFill>
              </a:rPr>
              <a:t>.</a:t>
            </a:r>
            <a:r>
              <a:rPr lang="sr-Cyrl-RS" sz="1800" b="0" dirty="0" smtClean="0">
                <a:solidFill>
                  <a:srgbClr val="000000"/>
                </a:solidFill>
              </a:rPr>
              <a:t>441.000 </a:t>
            </a:r>
            <a:r>
              <a:rPr lang="sr-Cyrl-R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ru-RU" altLang="en-US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700" dirty="0">
              <a:ea typeface="SimSun" panose="02010600030101010101" pitchFamily="2" charset="-122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57.866.000 </a:t>
            </a:r>
            <a:r>
              <a:rPr lang="sr-Cyrl-RS" sz="1700" dirty="0"/>
              <a:t>динара;</a:t>
            </a:r>
            <a:endParaRPr lang="en-US" sz="17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повећана </a:t>
            </a:r>
            <a:r>
              <a:rPr lang="sr-Cyrl-RS" altLang="en-US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sr-Cyrl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21.000.000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70C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39.866.000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  <a:r>
              <a:rPr lang="ru-RU" sz="2000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5.384.000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13.300.000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84592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</a:t>
                      </a:r>
                      <a:r>
                        <a:rPr lang="sr-Cyrl-RS" sz="1200"/>
                        <a:t>за </a:t>
                      </a:r>
                      <a:r>
                        <a:rPr lang="sr-Cyrl-RS" sz="1200" smtClean="0"/>
                        <a:t>2023.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169.000.000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4,60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578.300.000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15,74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30.800.000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0,84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278.670.000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7,59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254.580.000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6,93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120.700.000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3,29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744.000.000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20,25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262.550.000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7,15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91.115.000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2,48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23.495.000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0,64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106.710.000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2,90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17.200.000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304.992.000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8,30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224.100.000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6,11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416.443.000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11,34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50.345.000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1,37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3.673.000.000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00559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72419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863740"/>
              </p:ext>
            </p:extLst>
          </p:nvPr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83671"/>
              </p:ext>
            </p:extLst>
          </p:nvPr>
        </p:nvGraphicFramePr>
        <p:xfrm>
          <a:off x="683568" y="620688"/>
          <a:ext cx="914501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155215"/>
              </p:ext>
            </p:extLst>
          </p:nvPr>
        </p:nvGraphicFramePr>
        <p:xfrm>
          <a:off x="755576" y="764704"/>
          <a:ext cx="8968283" cy="55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884129"/>
              </p:ext>
            </p:extLst>
          </p:nvPr>
        </p:nvGraphicFramePr>
        <p:xfrm>
          <a:off x="755576" y="620688"/>
          <a:ext cx="9001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274593"/>
              </p:ext>
            </p:extLst>
          </p:nvPr>
        </p:nvGraphicFramePr>
        <p:xfrm>
          <a:off x="755576" y="620688"/>
          <a:ext cx="9073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941071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2023.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30.701.000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0,84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14.280.000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5.364.000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6.380.000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2.818.838.000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76,74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9.910.000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13.100.000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91.115.000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2,48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23.495.000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262.550.000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7,15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43.986.000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181.570.000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4,94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46.305.000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aseline="0" dirty="0" smtClean="0">
                          <a:effectLst/>
                          <a:latin typeface="Times New Roman"/>
                          <a:ea typeface="Times New Roman"/>
                        </a:rPr>
                        <a:t>Културни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125.406.000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3,41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3.673.000.000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48615"/>
              </p:ext>
            </p:extLst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=""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35760"/>
              </p:ext>
            </p:extLst>
          </p:nvPr>
        </p:nvGraphicFramePr>
        <p:xfrm>
          <a:off x="457200" y="1340768"/>
          <a:ext cx="7751203" cy="515863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„</a:t>
                      </a:r>
                      <a:r>
                        <a:rPr lang="en-U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 </a:t>
                      </a:r>
                      <a:r>
                        <a:rPr lang="en-US" sz="1100" baseline="0" dirty="0" err="1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Zlatibor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“-пословна зград  , изградња соларне електране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95.000.000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235.200.000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спортских свлачионица,терена и трим стаза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475.000.000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Агро бизнис центра, млекаре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90.000.000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културног центра Сирогојно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97.000.000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2023.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2023.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3.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2.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3.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Културни центар Чајетина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469468"/>
              </p:ext>
            </p:extLst>
          </p:nvPr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1254107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</a:t>
            </a:r>
            <a:r>
              <a:rPr lang="sr-Cyrl-RS" sz="1700" dirty="0" smtClean="0"/>
              <a:t>3.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2023.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3.444.930.</a:t>
            </a:r>
            <a:r>
              <a:rPr lang="en-US" sz="1700" dirty="0" smtClean="0"/>
              <a:t>000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210.000.</a:t>
            </a:r>
            <a:r>
              <a:rPr lang="en-US" sz="1700" dirty="0" smtClean="0"/>
              <a:t>00</a:t>
            </a:r>
            <a:r>
              <a:rPr lang="sr-Cyrl-RS" sz="1700" dirty="0" smtClean="0"/>
              <a:t>0 динара и средства из осталих извора у износу од </a:t>
            </a:r>
            <a:r>
              <a:rPr lang="en-US" sz="1700" dirty="0" smtClean="0"/>
              <a:t>1</a:t>
            </a:r>
            <a:r>
              <a:rPr lang="sr-Cyrl-RS" sz="1700" dirty="0" smtClean="0"/>
              <a:t>8.070.000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6224621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3.673.000.000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5320</TotalTime>
  <Words>2467</Words>
  <Application>Microsoft Office PowerPoint</Application>
  <PresentationFormat>On-screen Show (4:3)</PresentationFormat>
  <Paragraphs>571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2023. годину-ОДЛУКА О БУЏЕТУ-</vt:lpstr>
      <vt:lpstr>Структура планираних прихода и примања за 2023. годину – у процентима</vt:lpstr>
      <vt:lpstr>Шта се променило у односу на 2022.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2023. –ОДЛУКА О БУЏЕТУ-</vt:lpstr>
      <vt:lpstr>Структура планираних расхода и издатака буџета за 2019. годину</vt:lpstr>
      <vt:lpstr>Шта се променило у буџету за 2023 у односу на 2022.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Ruzica Resimic</cp:lastModifiedBy>
  <cp:revision>550</cp:revision>
  <cp:lastPrinted>2018-01-29T14:26:33Z</cp:lastPrinted>
  <dcterms:created xsi:type="dcterms:W3CDTF">2006-08-16T00:00:00Z</dcterms:created>
  <dcterms:modified xsi:type="dcterms:W3CDTF">2023-01-13T07:52:42Z</dcterms:modified>
</cp:coreProperties>
</file>