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4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  <p:sldMasterId id="2147483722" r:id="rId2"/>
  </p:sldMasterIdLst>
  <p:notesMasterIdLst>
    <p:notesMasterId r:id="rId27"/>
  </p:notesMasterIdLst>
  <p:handoutMasterIdLst>
    <p:handoutMasterId r:id="rId28"/>
  </p:handoutMasterIdLst>
  <p:sldIdLst>
    <p:sldId id="256" r:id="rId3"/>
    <p:sldId id="257" r:id="rId4"/>
    <p:sldId id="258" r:id="rId5"/>
    <p:sldId id="259" r:id="rId6"/>
    <p:sldId id="275" r:id="rId7"/>
    <p:sldId id="262" r:id="rId8"/>
    <p:sldId id="282" r:id="rId9"/>
    <p:sldId id="261" r:id="rId10"/>
    <p:sldId id="263" r:id="rId11"/>
    <p:sldId id="283" r:id="rId12"/>
    <p:sldId id="264" r:id="rId13"/>
    <p:sldId id="277" r:id="rId14"/>
    <p:sldId id="279" r:id="rId15"/>
    <p:sldId id="266" r:id="rId16"/>
    <p:sldId id="284" r:id="rId17"/>
    <p:sldId id="268" r:id="rId18"/>
    <p:sldId id="276" r:id="rId19"/>
    <p:sldId id="280" r:id="rId20"/>
    <p:sldId id="271" r:id="rId21"/>
    <p:sldId id="272" r:id="rId22"/>
    <p:sldId id="273" r:id="rId23"/>
    <p:sldId id="274" r:id="rId24"/>
    <p:sldId id="281" r:id="rId25"/>
    <p:sldId id="278" r:id="rId26"/>
  </p:sldIdLst>
  <p:sldSz cx="9144000" cy="6858000" type="screen4x3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orisnik" initials="K" lastIdx="2" clrIdx="0"/>
  <p:cmAuthor id="1" name="Mirjana Knezevic" initials="MK" lastIdx="1" clrIdx="1">
    <p:extLst/>
  </p:cmAuthor>
  <p:cmAuthor id="2" name="Milena Radomirovic" initials="MR" lastIdx="23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7" autoAdjust="0"/>
    <p:restoredTop sz="89250" autoAdjust="0"/>
  </p:normalViewPr>
  <p:slideViewPr>
    <p:cSldViewPr>
      <p:cViewPr varScale="1">
        <p:scale>
          <a:sx n="104" d="100"/>
          <a:sy n="104" d="100"/>
        </p:scale>
        <p:origin x="-182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Cyrl-RS" b="1"/>
              <a:t>Структура прихода и примања</a:t>
            </a:r>
            <a:endParaRPr lang="en-US" b="1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0588303369342403"/>
          <c:y val="0.31040178542253477"/>
          <c:w val="0.62846713498254947"/>
          <c:h val="0.5555376872008646"/>
        </c:manualLayout>
      </c:layout>
      <c:pie3DChart>
        <c:varyColors val="1"/>
        <c:ser>
          <c:idx val="0"/>
          <c:order val="0"/>
          <c:explosion val="1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E86-4DB2-BB9D-FEC6D903DEF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0E86-4DB2-BB9D-FEC6D903DEF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E86-4DB2-BB9D-FEC6D903DEF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0E86-4DB2-BB9D-FEC6D903DEF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0E86-4DB2-BB9D-FEC6D903DEF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E86-4DB2-BB9D-FEC6D903DEFD}"/>
              </c:ext>
            </c:extLst>
          </c:dPt>
          <c:dLbls>
            <c:dLbl>
              <c:idx val="0"/>
              <c:layout>
                <c:manualLayout>
                  <c:x val="4.2935426600180368E-3"/>
                  <c:y val="-2.7461355565848385E-2"/>
                </c:manualLayout>
              </c:layout>
              <c:tx>
                <c:rich>
                  <a:bodyPr/>
                  <a:lstStyle/>
                  <a:p>
                    <a:r>
                      <a:rPr lang="sr-Cyrl-RS" dirty="0"/>
                      <a:t>Порески приходи
</a:t>
                    </a:r>
                    <a:r>
                      <a:rPr lang="sr-Cyrl-RS" dirty="0" smtClean="0"/>
                      <a:t>27.90%</a:t>
                    </a:r>
                    <a:endParaRPr lang="sr-Cyrl-R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sr-Cyrl-RS"/>
                      <a:t>трансфери
</a:t>
                    </a:r>
                    <a:r>
                      <a:rPr lang="sr-Cyrl-RS" smtClean="0"/>
                      <a:t>5.62%</a:t>
                    </a:r>
                    <a:endParaRPr lang="sr-Cyrl-RS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4.2949015040300242E-2"/>
                  <c:y val="-1.4606515362050331E-2"/>
                </c:manualLayout>
              </c:layout>
              <c:tx>
                <c:rich>
                  <a:bodyPr/>
                  <a:lstStyle/>
                  <a:p>
                    <a:r>
                      <a:rPr lang="sr-Cyrl-RS" dirty="0"/>
                      <a:t>други приходи
</a:t>
                    </a:r>
                    <a:r>
                      <a:rPr lang="sr-Cyrl-RS" dirty="0" smtClean="0"/>
                      <a:t>55.21%</a:t>
                    </a:r>
                    <a:endParaRPr lang="sr-Cyrl-R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0.1865477678156178"/>
                  <c:y val="1.303270032422417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E86-4DB2-BB9D-FEC6D903DEFD}"/>
                </c:ext>
              </c:extLst>
            </c:dLbl>
            <c:dLbl>
              <c:idx val="5"/>
              <c:layout>
                <c:manualLayout>
                  <c:x val="3.9034411915767814E-2"/>
                  <c:y val="-4.078431372549018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ренета </a:t>
                    </a:r>
                    <a:r>
                      <a:rPr lang="ru-RU" dirty="0"/>
                      <a:t>средства ихз претходне године
</a:t>
                    </a:r>
                    <a:r>
                      <a:rPr lang="ru-RU" dirty="0" smtClean="0"/>
                      <a:t>11.22%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E86-4DB2-BB9D-FEC6D903DEFD}"/>
                </c:ext>
              </c:extLst>
            </c:dLbl>
            <c:numFmt formatCode="0.00%" sourceLinked="0"/>
            <c:spPr>
              <a:solidFill>
                <a:sysClr val="window" lastClr="FFFFFF"/>
              </a:solidFill>
              <a:ln w="12700">
                <a:solidFill>
                  <a:sysClr val="windowText" lastClr="000000">
                    <a:lumMod val="50000"/>
                    <a:lumOff val="50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'Prihodi i primanja'!$C$6:$C$11</c:f>
              <c:strCache>
                <c:ptCount val="6"/>
                <c:pt idx="0">
                  <c:v>Порески приходи</c:v>
                </c:pt>
                <c:pt idx="1">
                  <c:v>трансфери</c:v>
                </c:pt>
                <c:pt idx="2">
                  <c:v>други приходи</c:v>
                </c:pt>
                <c:pt idx="3">
                  <c:v>примања од продаје нефинансијске имовине</c:v>
                </c:pt>
                <c:pt idx="4">
                  <c:v>примања од продаје финансијске имовине</c:v>
                </c:pt>
                <c:pt idx="5">
                  <c:v>пренета средства ихз претходне године</c:v>
                </c:pt>
              </c:strCache>
            </c:strRef>
          </c:cat>
          <c:val>
            <c:numRef>
              <c:f>'Prihodi i primanja'!$D$6:$D$11</c:f>
              <c:numCache>
                <c:formatCode>#,##0</c:formatCode>
                <c:ptCount val="6"/>
                <c:pt idx="0">
                  <c:v>623417500</c:v>
                </c:pt>
                <c:pt idx="1">
                  <c:v>100032191</c:v>
                </c:pt>
                <c:pt idx="2">
                  <c:v>942540309</c:v>
                </c:pt>
                <c:pt idx="3">
                  <c:v>1010000</c:v>
                </c:pt>
                <c:pt idx="4" formatCode="General">
                  <c:v>0</c:v>
                </c:pt>
                <c:pt idx="5">
                  <c:v>220000000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E86-4DB2-BB9D-FEC6D903DE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1607629427792916"/>
          <c:y val="0.3758994708994709"/>
          <c:w val="0.40236148955495005"/>
          <c:h val="0.36484126984126986"/>
        </c:manualLayout>
      </c:layout>
      <c:pie3DChart>
        <c:varyColors val="1"/>
        <c:ser>
          <c:idx val="0"/>
          <c:order val="0"/>
          <c:explosion val="9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984-4F2A-A42B-3DE2BD54C65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984-4F2A-A42B-3DE2BD54C65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984-4F2A-A42B-3DE2BD54C65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984-4F2A-A42B-3DE2BD54C65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5984-4F2A-A42B-3DE2BD54C65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5984-4F2A-A42B-3DE2BD54C65C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5984-4F2A-A42B-3DE2BD54C65C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5984-4F2A-A42B-3DE2BD54C65C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5984-4F2A-A42B-3DE2BD54C65C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A-5984-4F2A-A42B-3DE2BD54C65C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2-5984-4F2A-A42B-3DE2BD54C65C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5984-4F2A-A42B-3DE2BD54C65C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8-5984-4F2A-A42B-3DE2BD54C65C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5984-4F2A-A42B-3DE2BD54C65C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6-5984-4F2A-A42B-3DE2BD54C65C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5984-4F2A-A42B-3DE2BD54C65C}"/>
              </c:ext>
            </c:extLst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4-5984-4F2A-A42B-3DE2BD54C65C}"/>
              </c:ext>
            </c:extLst>
          </c:dPt>
          <c:dLbls>
            <c:dLbl>
              <c:idx val="0"/>
              <c:layout>
                <c:manualLayout>
                  <c:x val="-7.2661217075386678E-3"/>
                  <c:y val="-0.1878306878306878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984-4F2A-A42B-3DE2BD54C65C}"/>
                </c:ext>
              </c:extLst>
            </c:dLbl>
            <c:dLbl>
              <c:idx val="1"/>
              <c:layout>
                <c:manualLayout>
                  <c:x val="0.12170753860127158"/>
                  <c:y val="-0.2883597883597883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984-4F2A-A42B-3DE2BD54C65C}"/>
                </c:ext>
              </c:extLst>
            </c:dLbl>
            <c:dLbl>
              <c:idx val="2"/>
              <c:layout>
                <c:manualLayout>
                  <c:x val="0.15258855585831049"/>
                  <c:y val="-0.17195767195767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984-4F2A-A42B-3DE2BD54C65C}"/>
                </c:ext>
              </c:extLst>
            </c:dLbl>
            <c:dLbl>
              <c:idx val="3"/>
              <c:layout>
                <c:manualLayout>
                  <c:x val="0.15622161671207993"/>
                  <c:y val="-6.878306878306877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984-4F2A-A42B-3DE2BD54C65C}"/>
                </c:ext>
              </c:extLst>
            </c:dLbl>
            <c:dLbl>
              <c:idx val="4"/>
              <c:layout>
                <c:manualLayout>
                  <c:x val="0.11625794732061762"/>
                  <c:y val="-6.349206349206348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984-4F2A-A42B-3DE2BD54C65C}"/>
                </c:ext>
              </c:extLst>
            </c:dLbl>
            <c:dLbl>
              <c:idx val="5"/>
              <c:layout>
                <c:manualLayout>
                  <c:x val="-4.5413260672116193E-2"/>
                  <c:y val="2.6455026455026454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984-4F2A-A42B-3DE2BD54C65C}"/>
                </c:ext>
              </c:extLst>
            </c:dLbl>
            <c:dLbl>
              <c:idx val="6"/>
              <c:layout>
                <c:manualLayout>
                  <c:x val="0.10899182561307902"/>
                  <c:y val="0.140211640211640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984-4F2A-A42B-3DE2BD54C65C}"/>
                </c:ext>
              </c:extLst>
            </c:dLbl>
            <c:dLbl>
              <c:idx val="7"/>
              <c:layout>
                <c:manualLayout>
                  <c:x val="0.19605597101232833"/>
                  <c:y val="9.233907089489513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5984-4F2A-A42B-3DE2BD54C65C}"/>
                </c:ext>
              </c:extLst>
            </c:dLbl>
            <c:dLbl>
              <c:idx val="8"/>
              <c:layout>
                <c:manualLayout>
                  <c:x val="1.6348773841961851E-2"/>
                  <c:y val="0.1640211640211640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5984-4F2A-A42B-3DE2BD54C65C}"/>
                </c:ext>
              </c:extLst>
            </c:dLbl>
            <c:dLbl>
              <c:idx val="9"/>
              <c:layout>
                <c:manualLayout>
                  <c:x val="-0.23069936421435058"/>
                  <c:y val="0.1216931216931215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5984-4F2A-A42B-3DE2BD54C65C}"/>
                </c:ext>
              </c:extLst>
            </c:dLbl>
            <c:dLbl>
              <c:idx val="10"/>
              <c:layout>
                <c:manualLayout>
                  <c:x val="-4.5413260672116255E-2"/>
                  <c:y val="5.026434195725534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5984-4F2A-A42B-3DE2BD54C65C}"/>
                </c:ext>
              </c:extLst>
            </c:dLbl>
            <c:dLbl>
              <c:idx val="11"/>
              <c:layout>
                <c:manualLayout>
                  <c:x val="-0.13623978201634879"/>
                  <c:y val="-2.645502645502645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5984-4F2A-A42B-3DE2BD54C65C}"/>
                </c:ext>
              </c:extLst>
            </c:dLbl>
            <c:dLbl>
              <c:idx val="12"/>
              <c:layout>
                <c:manualLayout>
                  <c:x val="-0.13442325158946411"/>
                  <c:y val="-0.1375661375661375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5984-4F2A-A42B-3DE2BD54C65C}"/>
                </c:ext>
              </c:extLst>
            </c:dLbl>
            <c:dLbl>
              <c:idx val="13"/>
              <c:layout>
                <c:manualLayout>
                  <c:x val="-9.4011027913063996E-2"/>
                  <c:y val="-0.1481481481481481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5984-4F2A-A42B-3DE2BD54C65C}"/>
                </c:ext>
              </c:extLst>
            </c:dLbl>
            <c:dLbl>
              <c:idx val="14"/>
              <c:layout>
                <c:manualLayout>
                  <c:x val="-0.18999812862323129"/>
                  <c:y val="-0.1516951070507749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5984-4F2A-A42B-3DE2BD54C65C}"/>
                </c:ext>
              </c:extLst>
            </c:dLbl>
            <c:dLbl>
              <c:idx val="15"/>
              <c:layout>
                <c:manualLayout>
                  <c:x val="-0.11444141689373298"/>
                  <c:y val="-0.2169312169312169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5984-4F2A-A42B-3DE2BD54C65C}"/>
                </c:ext>
              </c:extLst>
            </c:dLbl>
            <c:dLbl>
              <c:idx val="16"/>
              <c:layout>
                <c:manualLayout>
                  <c:x val="0.12715698684803364"/>
                  <c:y val="-1.058201058201060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5984-4F2A-A42B-3DE2BD54C65C}"/>
                </c:ext>
              </c:extLst>
            </c:dLbl>
            <c:numFmt formatCode="0.00%" sourceLinked="0"/>
            <c:spPr>
              <a:solidFill>
                <a:sysClr val="window" lastClr="FFFFFF"/>
              </a:solidFill>
              <a:ln w="12700">
                <a:solidFill>
                  <a:sysClr val="windowText" lastClr="000000">
                    <a:lumMod val="65000"/>
                    <a:lumOff val="3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Programi!$D$5:$D$21</c:f>
              <c:strCache>
                <c:ptCount val="17"/>
                <c:pt idx="0">
                  <c:v>СТАНОВАЊЕ, УРБАНИЗАМ И ПРОСТОРНО ПЛАНИРАЊЕ</c:v>
                </c:pt>
                <c:pt idx="1">
                  <c:v> КОМУНАЛНЕ ДЕЛАТНОСТИ </c:v>
                </c:pt>
                <c:pt idx="2">
                  <c:v>ЛОКАЛНИ ЕКОНОМСКИ РАЗВОЈ </c:v>
                </c:pt>
                <c:pt idx="3">
                  <c:v>РАЗВОЈ ТУРИЗМА</c:v>
                </c:pt>
                <c:pt idx="4">
                  <c:v>ПОЉОПРИВРЕДА И РУРАЛНИ РАЗВОЈ</c:v>
                </c:pt>
                <c:pt idx="5">
                  <c:v> ЗАШТИТА ЖИВОТНЕ СРЕДИНЕ</c:v>
                </c:pt>
                <c:pt idx="6">
                  <c:v>ОРГАНИЗАЦИЈА САОБРАЋАЈА И САОБРАЋАЈНА ИНФРАСТРУКТУРА</c:v>
                </c:pt>
                <c:pt idx="7">
                  <c:v>Предшколско васпитање и образовање</c:v>
                </c:pt>
                <c:pt idx="8">
                  <c:v>Основно образовање И ВАСПИТАЊЕ</c:v>
                </c:pt>
                <c:pt idx="9">
                  <c:v>Средње образовање И ВАСПИТАЊЕ</c:v>
                </c:pt>
                <c:pt idx="10">
                  <c:v>СОЦИЈАЛНА И ДЕЧИЈА ЗАШТИТА </c:v>
                </c:pt>
                <c:pt idx="11">
                  <c:v>ЗДРАВСТВЕНА ЗАШТИТА</c:v>
                </c:pt>
                <c:pt idx="12">
                  <c:v>Развој културе и информисања</c:v>
                </c:pt>
                <c:pt idx="13">
                  <c:v>Развој спорта и омладине</c:v>
                </c:pt>
                <c:pt idx="14">
                  <c:v>ОПШТЕ УСЛУГЕ ЛОКАЛНЕ САМОУПРАВЕ</c:v>
                </c:pt>
                <c:pt idx="15">
                  <c:v>ПОЛИТИЧКИ СИСТЕМ ЛОКАЛНЕ САМОУПРАВЕ</c:v>
                </c:pt>
                <c:pt idx="16">
                  <c:v>ЕНЕРГЕТСКА ЕФИКАСНОСТ И ОБНОВЉИВИ ИЗВОРИ ЕНЕРГИЈЕ</c:v>
                </c:pt>
              </c:strCache>
            </c:strRef>
          </c:cat>
          <c:val>
            <c:numRef>
              <c:f>Programi!$E$5:$E$21</c:f>
              <c:numCache>
                <c:formatCode>General</c:formatCode>
                <c:ptCount val="17"/>
                <c:pt idx="0">
                  <c:v>76337142</c:v>
                </c:pt>
                <c:pt idx="1">
                  <c:v>482450000</c:v>
                </c:pt>
                <c:pt idx="2">
                  <c:v>8700000</c:v>
                </c:pt>
                <c:pt idx="3">
                  <c:v>243090000</c:v>
                </c:pt>
                <c:pt idx="4">
                  <c:v>93138795</c:v>
                </c:pt>
                <c:pt idx="5">
                  <c:v>1550000</c:v>
                </c:pt>
                <c:pt idx="6">
                  <c:v>349000000</c:v>
                </c:pt>
                <c:pt idx="7">
                  <c:v>126395000</c:v>
                </c:pt>
                <c:pt idx="8">
                  <c:v>39420000</c:v>
                </c:pt>
                <c:pt idx="9">
                  <c:v>10000000</c:v>
                </c:pt>
                <c:pt idx="10">
                  <c:v>77917686</c:v>
                </c:pt>
                <c:pt idx="11">
                  <c:v>10873000</c:v>
                </c:pt>
                <c:pt idx="12">
                  <c:v>73022000</c:v>
                </c:pt>
                <c:pt idx="13">
                  <c:v>187970000</c:v>
                </c:pt>
                <c:pt idx="14">
                  <c:v>376353377</c:v>
                </c:pt>
                <c:pt idx="15">
                  <c:v>36783000</c:v>
                </c:pt>
                <c:pt idx="16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5984-4F2A-A42B-3DE2BD54C6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1607629427792916"/>
          <c:y val="0.3758994708994709"/>
          <c:w val="0.40236148955495005"/>
          <c:h val="0.36484126984126986"/>
        </c:manualLayout>
      </c:layout>
      <c:pie3DChart>
        <c:varyColors val="1"/>
        <c:ser>
          <c:idx val="0"/>
          <c:order val="0"/>
          <c:explosion val="9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984-4F2A-A42B-3DE2BD54C65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984-4F2A-A42B-3DE2BD54C65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984-4F2A-A42B-3DE2BD54C65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984-4F2A-A42B-3DE2BD54C65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5984-4F2A-A42B-3DE2BD54C65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5984-4F2A-A42B-3DE2BD54C65C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5984-4F2A-A42B-3DE2BD54C65C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5984-4F2A-A42B-3DE2BD54C65C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5984-4F2A-A42B-3DE2BD54C65C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A-5984-4F2A-A42B-3DE2BD54C65C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2-5984-4F2A-A42B-3DE2BD54C65C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5984-4F2A-A42B-3DE2BD54C65C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8-5984-4F2A-A42B-3DE2BD54C65C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5984-4F2A-A42B-3DE2BD54C65C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6-5984-4F2A-A42B-3DE2BD54C65C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5984-4F2A-A42B-3DE2BD54C65C}"/>
              </c:ext>
            </c:extLst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4-5984-4F2A-A42B-3DE2BD54C65C}"/>
              </c:ext>
            </c:extLst>
          </c:dPt>
          <c:dLbls>
            <c:dLbl>
              <c:idx val="0"/>
              <c:layout>
                <c:manualLayout>
                  <c:x val="-7.2661217075386678E-3"/>
                  <c:y val="-0.1878306878306878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984-4F2A-A42B-3DE2BD54C65C}"/>
                </c:ext>
              </c:extLst>
            </c:dLbl>
            <c:dLbl>
              <c:idx val="1"/>
              <c:layout>
                <c:manualLayout>
                  <c:x val="0.12170753860127158"/>
                  <c:y val="-0.2883597883597883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984-4F2A-A42B-3DE2BD54C65C}"/>
                </c:ext>
              </c:extLst>
            </c:dLbl>
            <c:dLbl>
              <c:idx val="2"/>
              <c:layout>
                <c:manualLayout>
                  <c:x val="1.007729127191905E-2"/>
                  <c:y val="-0.1559934073811759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984-4F2A-A42B-3DE2BD54C65C}"/>
                </c:ext>
              </c:extLst>
            </c:dLbl>
            <c:dLbl>
              <c:idx val="3"/>
              <c:layout>
                <c:manualLayout>
                  <c:x val="0.15622161671207993"/>
                  <c:y val="-6.878306878306877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984-4F2A-A42B-3DE2BD54C65C}"/>
                </c:ext>
              </c:extLst>
            </c:dLbl>
            <c:dLbl>
              <c:idx val="4"/>
              <c:layout>
                <c:manualLayout>
                  <c:x val="0.11625794732061762"/>
                  <c:y val="-6.349206349206348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984-4F2A-A42B-3DE2BD54C65C}"/>
                </c:ext>
              </c:extLst>
            </c:dLbl>
            <c:dLbl>
              <c:idx val="5"/>
              <c:layout>
                <c:manualLayout>
                  <c:x val="-4.5413260672116193E-2"/>
                  <c:y val="2.6455026455026454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984-4F2A-A42B-3DE2BD54C65C}"/>
                </c:ext>
              </c:extLst>
            </c:dLbl>
            <c:dLbl>
              <c:idx val="6"/>
              <c:layout>
                <c:manualLayout>
                  <c:x val="0.10899182561307902"/>
                  <c:y val="0.140211640211640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984-4F2A-A42B-3DE2BD54C65C}"/>
                </c:ext>
              </c:extLst>
            </c:dLbl>
            <c:dLbl>
              <c:idx val="7"/>
              <c:layout>
                <c:manualLayout>
                  <c:x val="7.2348408273913742E-2"/>
                  <c:y val="7.910352451544826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5984-4F2A-A42B-3DE2BD54C65C}"/>
                </c:ext>
              </c:extLst>
            </c:dLbl>
            <c:dLbl>
              <c:idx val="8"/>
              <c:layout>
                <c:manualLayout>
                  <c:x val="3.759024999545621E-2"/>
                  <c:y val="0.2529655291801319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5984-4F2A-A42B-3DE2BD54C65C}"/>
                </c:ext>
              </c:extLst>
            </c:dLbl>
            <c:dLbl>
              <c:idx val="9"/>
              <c:layout>
                <c:manualLayout>
                  <c:x val="-0.23069936421435058"/>
                  <c:y val="0.1216931216931215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5984-4F2A-A42B-3DE2BD54C65C}"/>
                </c:ext>
              </c:extLst>
            </c:dLbl>
            <c:dLbl>
              <c:idx val="10"/>
              <c:layout>
                <c:manualLayout>
                  <c:x val="-4.5413260672116255E-2"/>
                  <c:y val="5.026434195725534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5984-4F2A-A42B-3DE2BD54C65C}"/>
                </c:ext>
              </c:extLst>
            </c:dLbl>
            <c:dLbl>
              <c:idx val="11"/>
              <c:layout>
                <c:manualLayout>
                  <c:x val="-0.13623978201634879"/>
                  <c:y val="-2.645502645502645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5984-4F2A-A42B-3DE2BD54C65C}"/>
                </c:ext>
              </c:extLst>
            </c:dLbl>
            <c:dLbl>
              <c:idx val="12"/>
              <c:layout>
                <c:manualLayout>
                  <c:x val="-0.13442325158946411"/>
                  <c:y val="-0.1375661375661375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5984-4F2A-A42B-3DE2BD54C65C}"/>
                </c:ext>
              </c:extLst>
            </c:dLbl>
            <c:dLbl>
              <c:idx val="13"/>
              <c:layout>
                <c:manualLayout>
                  <c:x val="-9.4011027913063996E-2"/>
                  <c:y val="-0.1481481481481481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5984-4F2A-A42B-3DE2BD54C65C}"/>
                </c:ext>
              </c:extLst>
            </c:dLbl>
            <c:dLbl>
              <c:idx val="14"/>
              <c:layout>
                <c:manualLayout>
                  <c:x val="-0.21367780209433623"/>
                  <c:y val="-0.1465063717395161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5984-4F2A-A42B-3DE2BD54C65C}"/>
                </c:ext>
              </c:extLst>
            </c:dLbl>
            <c:dLbl>
              <c:idx val="15"/>
              <c:layout>
                <c:manualLayout>
                  <c:x val="-0.11444141689373298"/>
                  <c:y val="-0.2169312169312169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5984-4F2A-A42B-3DE2BD54C65C}"/>
                </c:ext>
              </c:extLst>
            </c:dLbl>
            <c:dLbl>
              <c:idx val="16"/>
              <c:layout>
                <c:manualLayout>
                  <c:x val="0.12715698684803364"/>
                  <c:y val="-1.058201058201060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5984-4F2A-A42B-3DE2BD54C65C}"/>
                </c:ext>
              </c:extLst>
            </c:dLbl>
            <c:numFmt formatCode="0.00%" sourceLinked="0"/>
            <c:spPr>
              <a:solidFill>
                <a:sysClr val="window" lastClr="FFFFFF"/>
              </a:solidFill>
              <a:ln w="12700">
                <a:solidFill>
                  <a:sysClr val="windowText" lastClr="000000">
                    <a:lumMod val="65000"/>
                    <a:lumOff val="3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Programi!$D$5:$D$21</c:f>
              <c:strCache>
                <c:ptCount val="17"/>
                <c:pt idx="0">
                  <c:v>СТАНОВАЊЕ, УРБАНИЗАМ И ПРОСТОРНО ПЛАНИРАЊЕ</c:v>
                </c:pt>
                <c:pt idx="1">
                  <c:v> КОМУНАЛНЕ ДЕЛАТНОСТИ </c:v>
                </c:pt>
                <c:pt idx="2">
                  <c:v>ЛОКАЛНИ ЕКОНОМСКИ РАЗВОЈ </c:v>
                </c:pt>
                <c:pt idx="3">
                  <c:v>РАЗВОЈ ТУРИЗМА</c:v>
                </c:pt>
                <c:pt idx="4">
                  <c:v>ПОЉОПРИВРЕДА И РУРАЛНИ РАЗВОЈ</c:v>
                </c:pt>
                <c:pt idx="5">
                  <c:v> ЗАШТИТА ЖИВОТНЕ СРЕДИНЕ</c:v>
                </c:pt>
                <c:pt idx="6">
                  <c:v>ОРГАНИЗАЦИЈА САОБРАЋАЈА И САОБРАЋАЈНА ИНФРАСТРУКТУРА</c:v>
                </c:pt>
                <c:pt idx="7">
                  <c:v>Предшколско васпитање и образовање</c:v>
                </c:pt>
                <c:pt idx="8">
                  <c:v>Основно образовање И ВАСПИТАЊЕ</c:v>
                </c:pt>
                <c:pt idx="9">
                  <c:v>Средње образовање И ВАСПИТАЊЕ</c:v>
                </c:pt>
                <c:pt idx="10">
                  <c:v>СОЦИЈАЛНА И ДЕЧИЈА ЗАШТИТА </c:v>
                </c:pt>
                <c:pt idx="11">
                  <c:v>ЗДРАВСТВЕНА ЗАШТИТА</c:v>
                </c:pt>
                <c:pt idx="12">
                  <c:v>Развој културе и информисања</c:v>
                </c:pt>
                <c:pt idx="13">
                  <c:v>Развој спорта и омладине</c:v>
                </c:pt>
                <c:pt idx="14">
                  <c:v>ОПШТЕ УСЛУГЕ ЛОКАЛНЕ САМОУПРАВЕ</c:v>
                </c:pt>
                <c:pt idx="15">
                  <c:v>ПОЛИТИЧКИ СИСТЕМ ЛОКАЛНЕ САМОУПРАВЕ</c:v>
                </c:pt>
                <c:pt idx="16">
                  <c:v>ЕНЕРГЕТСКА ЕФИКАСНОСТ И ОБНОВЉИВИ ИЗВОРИ ЕНЕРГИЈЕ</c:v>
                </c:pt>
              </c:strCache>
            </c:strRef>
          </c:cat>
          <c:val>
            <c:numRef>
              <c:f>Programi!$E$5:$E$21</c:f>
              <c:numCache>
                <c:formatCode>General</c:formatCode>
                <c:ptCount val="17"/>
                <c:pt idx="0">
                  <c:v>56860000</c:v>
                </c:pt>
                <c:pt idx="1">
                  <c:v>576950000</c:v>
                </c:pt>
                <c:pt idx="2">
                  <c:v>27000000</c:v>
                </c:pt>
                <c:pt idx="3">
                  <c:v>285000000</c:v>
                </c:pt>
                <c:pt idx="4">
                  <c:v>140050000</c:v>
                </c:pt>
                <c:pt idx="5">
                  <c:v>1750000</c:v>
                </c:pt>
                <c:pt idx="6">
                  <c:v>278500000</c:v>
                </c:pt>
                <c:pt idx="7">
                  <c:v>125701000</c:v>
                </c:pt>
                <c:pt idx="8">
                  <c:v>44505000</c:v>
                </c:pt>
                <c:pt idx="9">
                  <c:v>10360000</c:v>
                </c:pt>
                <c:pt idx="10">
                  <c:v>79635000</c:v>
                </c:pt>
                <c:pt idx="11">
                  <c:v>11600000</c:v>
                </c:pt>
                <c:pt idx="12">
                  <c:v>71594000</c:v>
                </c:pt>
                <c:pt idx="13">
                  <c:v>197802000</c:v>
                </c:pt>
                <c:pt idx="14">
                  <c:v>360803000</c:v>
                </c:pt>
                <c:pt idx="15">
                  <c:v>32890000</c:v>
                </c:pt>
                <c:pt idx="16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5984-4F2A-A42B-3DE2BD54C6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Cyrl-RS" b="1"/>
              <a:t>Структура прихода и примања</a:t>
            </a:r>
            <a:endParaRPr lang="en-US" b="1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1452863076244899"/>
          <c:y val="0.33374488188976376"/>
          <c:w val="0.62846713498254947"/>
          <c:h val="0.5555376872008646"/>
        </c:manualLayout>
      </c:layout>
      <c:pie3DChart>
        <c:varyColors val="1"/>
        <c:ser>
          <c:idx val="0"/>
          <c:order val="0"/>
          <c:explosion val="1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E86-4DB2-BB9D-FEC6D903DEF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0E86-4DB2-BB9D-FEC6D903DEF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E86-4DB2-BB9D-FEC6D903DEF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0E86-4DB2-BB9D-FEC6D903DEF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0E86-4DB2-BB9D-FEC6D903DEF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E86-4DB2-BB9D-FEC6D903DEFD}"/>
              </c:ext>
            </c:extLst>
          </c:dPt>
          <c:dLbls>
            <c:dLbl>
              <c:idx val="0"/>
              <c:layout>
                <c:manualLayout>
                  <c:x val="4.2935426600180368E-3"/>
                  <c:y val="-2.7461355565848385E-2"/>
                </c:manualLayout>
              </c:layout>
              <c:tx>
                <c:rich>
                  <a:bodyPr/>
                  <a:lstStyle/>
                  <a:p>
                    <a:r>
                      <a:rPr lang="sr-Cyrl-RS" dirty="0"/>
                      <a:t>Порески приходи
</a:t>
                    </a:r>
                    <a:r>
                      <a:rPr lang="sr-Cyrl-RS" dirty="0" smtClean="0"/>
                      <a:t>32.45%</a:t>
                    </a:r>
                    <a:endParaRPr lang="sr-Cyrl-R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sr-Cyrl-RS"/>
                      <a:t>трансфери
</a:t>
                    </a:r>
                    <a:r>
                      <a:rPr lang="sr-Cyrl-RS" smtClean="0"/>
                      <a:t>6.12%</a:t>
                    </a:r>
                    <a:endParaRPr lang="sr-Cyrl-RS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4.2949015040300242E-2"/>
                  <c:y val="-1.4606515362050331E-2"/>
                </c:manualLayout>
              </c:layout>
              <c:tx>
                <c:rich>
                  <a:bodyPr/>
                  <a:lstStyle/>
                  <a:p>
                    <a:r>
                      <a:rPr lang="sr-Cyrl-RS" dirty="0"/>
                      <a:t>други приходи
</a:t>
                    </a:r>
                    <a:r>
                      <a:rPr lang="sr-Cyrl-RS" dirty="0" smtClean="0"/>
                      <a:t>54.24%</a:t>
                    </a:r>
                    <a:endParaRPr lang="sr-Cyrl-R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/>
                      <a:t>примања од продаје нефинансијске имовине
</a:t>
                    </a:r>
                    <a:r>
                      <a:rPr lang="ru-RU" smtClean="0"/>
                      <a:t>0.03%</a:t>
                    </a:r>
                    <a:endParaRPr lang="ru-RU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0.18480152370308689"/>
                  <c:y val="7.787431298483174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E86-4DB2-BB9D-FEC6D903DEFD}"/>
                </c:ext>
              </c:extLst>
            </c:dLbl>
            <c:dLbl>
              <c:idx val="5"/>
              <c:layout>
                <c:manualLayout>
                  <c:x val="3.9034411915767814E-2"/>
                  <c:y val="-4.0784313725490184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пренета средства ихз претходне године
</a:t>
                    </a:r>
                    <a:r>
                      <a:rPr lang="ru-RU" dirty="0" smtClean="0"/>
                      <a:t>7.16%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E86-4DB2-BB9D-FEC6D903DEFD}"/>
                </c:ext>
              </c:extLst>
            </c:dLbl>
            <c:numFmt formatCode="0.00%" sourceLinked="0"/>
            <c:spPr>
              <a:solidFill>
                <a:sysClr val="window" lastClr="FFFFFF"/>
              </a:solidFill>
              <a:ln w="12700">
                <a:solidFill>
                  <a:sysClr val="windowText" lastClr="000000">
                    <a:lumMod val="50000"/>
                    <a:lumOff val="50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'Prihodi i primanja'!$C$6:$C$11</c:f>
              <c:strCache>
                <c:ptCount val="6"/>
                <c:pt idx="0">
                  <c:v>Порески приходи</c:v>
                </c:pt>
                <c:pt idx="1">
                  <c:v>трансфери</c:v>
                </c:pt>
                <c:pt idx="2">
                  <c:v>други приходи</c:v>
                </c:pt>
                <c:pt idx="3">
                  <c:v>примања од продаје нефинансијске имовине</c:v>
                </c:pt>
                <c:pt idx="4">
                  <c:v>примања од продаје финансијске имовине</c:v>
                </c:pt>
                <c:pt idx="5">
                  <c:v>пренета средства ихз претходне године</c:v>
                </c:pt>
              </c:strCache>
            </c:strRef>
          </c:cat>
          <c:val>
            <c:numRef>
              <c:f>'Prihodi i primanja'!$D$6:$D$11</c:f>
              <c:numCache>
                <c:formatCode>#,##0</c:formatCode>
                <c:ptCount val="6"/>
                <c:pt idx="0">
                  <c:v>673453500</c:v>
                </c:pt>
                <c:pt idx="1">
                  <c:v>123574448</c:v>
                </c:pt>
                <c:pt idx="2">
                  <c:v>1128922052</c:v>
                </c:pt>
                <c:pt idx="3">
                  <c:v>1050000</c:v>
                </c:pt>
                <c:pt idx="4" formatCode="General">
                  <c:v>0</c:v>
                </c:pt>
                <c:pt idx="5">
                  <c:v>150000000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E86-4DB2-BB9D-FEC6D903DE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Cyrl-RS" b="1"/>
              <a:t>Структура прихода и примања</a:t>
            </a:r>
            <a:endParaRPr lang="en-US" b="1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1452863076244899"/>
          <c:y val="0.33374488188976376"/>
          <c:w val="0.62846713498254947"/>
          <c:h val="0.5555376872008646"/>
        </c:manualLayout>
      </c:layout>
      <c:pie3DChart>
        <c:varyColors val="1"/>
        <c:ser>
          <c:idx val="0"/>
          <c:order val="0"/>
          <c:explosion val="1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E86-4DB2-BB9D-FEC6D903DEF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0E86-4DB2-BB9D-FEC6D903DEF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E86-4DB2-BB9D-FEC6D903DEF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0E86-4DB2-BB9D-FEC6D903DEF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0E86-4DB2-BB9D-FEC6D903DEF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E86-4DB2-BB9D-FEC6D903DEFD}"/>
              </c:ext>
            </c:extLst>
          </c:dPt>
          <c:dLbls>
            <c:dLbl>
              <c:idx val="0"/>
              <c:layout>
                <c:manualLayout>
                  <c:x val="4.2935426600180368E-3"/>
                  <c:y val="-2.746135556584838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E86-4DB2-BB9D-FEC6D903DEFD}"/>
                </c:ext>
              </c:extLst>
            </c:dLbl>
            <c:dLbl>
              <c:idx val="2"/>
              <c:layout>
                <c:manualLayout>
                  <c:x val="4.2949015040300242E-2"/>
                  <c:y val="-1.460651536205033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E86-4DB2-BB9D-FEC6D903DEFD}"/>
                </c:ext>
              </c:extLst>
            </c:dLbl>
            <c:dLbl>
              <c:idx val="4"/>
              <c:layout>
                <c:manualLayout>
                  <c:x val="-0.1865477678156178"/>
                  <c:y val="1.303270032422417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E86-4DB2-BB9D-FEC6D903DEFD}"/>
                </c:ext>
              </c:extLst>
            </c:dLbl>
            <c:dLbl>
              <c:idx val="5"/>
              <c:layout>
                <c:manualLayout>
                  <c:x val="0.2241349179209623"/>
                  <c:y val="-4.604898792339823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E86-4DB2-BB9D-FEC6D903DEFD}"/>
                </c:ext>
              </c:extLst>
            </c:dLbl>
            <c:numFmt formatCode="0.00%" sourceLinked="0"/>
            <c:spPr>
              <a:solidFill>
                <a:sysClr val="window" lastClr="FFFFFF"/>
              </a:solidFill>
              <a:ln w="12700">
                <a:solidFill>
                  <a:sysClr val="windowText" lastClr="000000">
                    <a:lumMod val="50000"/>
                    <a:lumOff val="50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'Prihodi i primanja'!$C$6:$C$11</c:f>
              <c:strCache>
                <c:ptCount val="6"/>
                <c:pt idx="0">
                  <c:v>Порески приходи</c:v>
                </c:pt>
                <c:pt idx="1">
                  <c:v>трансфери</c:v>
                </c:pt>
                <c:pt idx="2">
                  <c:v>други приходи</c:v>
                </c:pt>
                <c:pt idx="3">
                  <c:v>примања од продаје нефинансијске имовине</c:v>
                </c:pt>
                <c:pt idx="4">
                  <c:v>примања од продаје финансијске имовине</c:v>
                </c:pt>
                <c:pt idx="5">
                  <c:v>пренета средства ихз претходне године</c:v>
                </c:pt>
              </c:strCache>
            </c:strRef>
          </c:cat>
          <c:val>
            <c:numRef>
              <c:f>'Prihodi i primanja'!$D$6:$D$11</c:f>
              <c:numCache>
                <c:formatCode>#,##0</c:formatCode>
                <c:ptCount val="6"/>
                <c:pt idx="0">
                  <c:v>710290500</c:v>
                </c:pt>
                <c:pt idx="1">
                  <c:v>86650191</c:v>
                </c:pt>
                <c:pt idx="2">
                  <c:v>1250455309</c:v>
                </c:pt>
                <c:pt idx="3">
                  <c:v>550000</c:v>
                </c:pt>
                <c:pt idx="4" formatCode="General">
                  <c:v>0</c:v>
                </c:pt>
                <c:pt idx="5">
                  <c:v>253054000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E86-4DB2-BB9D-FEC6D903DE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Cyrl-RS" b="1"/>
              <a:t>Структура расхода и издатака</a:t>
            </a:r>
            <a:endParaRPr lang="en-US" b="1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3712750081894612"/>
          <c:y val="0.31178409757603831"/>
          <c:w val="0.53601721202415187"/>
          <c:h val="0.47396905974988418"/>
        </c:manualLayout>
      </c:layout>
      <c:pie3DChart>
        <c:varyColors val="1"/>
        <c:ser>
          <c:idx val="0"/>
          <c:order val="0"/>
          <c:explosion val="15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187-400C-AE0C-D299E08B2FF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187-400C-AE0C-D299E08B2FF7}"/>
              </c:ext>
            </c:extLst>
          </c:dPt>
          <c:dPt>
            <c:idx val="2"/>
            <c:bubble3D val="0"/>
            <c:explosion val="3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187-400C-AE0C-D299E08B2FF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187-400C-AE0C-D299E08B2FF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9187-400C-AE0C-D299E08B2FF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9187-400C-AE0C-D299E08B2FF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9187-400C-AE0C-D299E08B2FF7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9187-400C-AE0C-D299E08B2FF7}"/>
              </c:ext>
            </c:extLst>
          </c:dPt>
          <c:dLbls>
            <c:dLbl>
              <c:idx val="0"/>
              <c:layout>
                <c:manualLayout>
                  <c:x val="0.10888546481766821"/>
                  <c:y val="-8.470588235294117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187-400C-AE0C-D299E08B2FF7}"/>
                </c:ext>
              </c:extLst>
            </c:dLbl>
            <c:dLbl>
              <c:idx val="1"/>
              <c:layout>
                <c:manualLayout>
                  <c:x val="3.6979969183359017E-2"/>
                  <c:y val="0.138039215686274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187-400C-AE0C-D299E08B2FF7}"/>
                </c:ext>
              </c:extLst>
            </c:dLbl>
            <c:dLbl>
              <c:idx val="2"/>
              <c:layout>
                <c:manualLayout>
                  <c:x val="1.8029041333862043E-4"/>
                  <c:y val="4.015451644454104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187-400C-AE0C-D299E08B2FF7}"/>
                </c:ext>
              </c:extLst>
            </c:dLbl>
            <c:dLbl>
              <c:idx val="3"/>
              <c:layout>
                <c:manualLayout>
                  <c:x val="-4.3121131441303653E-2"/>
                  <c:y val="9.118116822599182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187-400C-AE0C-D299E08B2FF7}"/>
                </c:ext>
              </c:extLst>
            </c:dLbl>
            <c:dLbl>
              <c:idx val="4"/>
              <c:layout>
                <c:manualLayout>
                  <c:x val="-4.3143261768537854E-2"/>
                  <c:y val="-1.088003899136196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187-400C-AE0C-D299E08B2FF7}"/>
                </c:ext>
              </c:extLst>
            </c:dLbl>
            <c:dLbl>
              <c:idx val="5"/>
              <c:layout>
                <c:manualLayout>
                  <c:x val="-7.3959938366718034E-2"/>
                  <c:y val="-0.1286274509803921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187-400C-AE0C-D299E08B2FF7}"/>
                </c:ext>
              </c:extLst>
            </c:dLbl>
            <c:dLbl>
              <c:idx val="6"/>
              <c:layout>
                <c:manualLayout>
                  <c:x val="-6.1633281972265025E-3"/>
                  <c:y val="-0.1286274509803921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187-400C-AE0C-D299E08B2FF7}"/>
                </c:ext>
              </c:extLst>
            </c:dLbl>
            <c:dLbl>
              <c:idx val="7"/>
              <c:layout>
                <c:manualLayout>
                  <c:x val="7.6014381099126865E-2"/>
                  <c:y val="-0.1098039215686274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187-400C-AE0C-D299E08B2FF7}"/>
                </c:ext>
              </c:extLst>
            </c:dLbl>
            <c:numFmt formatCode="0.00%" sourceLinked="0"/>
            <c:spPr>
              <a:solidFill>
                <a:sysClr val="window" lastClr="FFFFFF"/>
              </a:solidFill>
              <a:ln w="12700">
                <a:solidFill>
                  <a:sysClr val="windowText" lastClr="000000">
                    <a:lumMod val="65000"/>
                    <a:lumOff val="3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'Rashodi i izdaci'!$C$6:$C$13</c:f>
              <c:strCache>
                <c:ptCount val="8"/>
                <c:pt idx="0">
                  <c:v>расходи за запослене</c:v>
                </c:pt>
                <c:pt idx="1">
                  <c:v>коришћење услуга и роба</c:v>
                </c:pt>
                <c:pt idx="2">
                  <c:v>субвенције</c:v>
                </c:pt>
                <c:pt idx="3">
                  <c:v>дотације и трансфери</c:v>
                </c:pt>
                <c:pt idx="4">
                  <c:v>социјална помоћ</c:v>
                </c:pt>
                <c:pt idx="5">
                  <c:v>остали расходи</c:v>
                </c:pt>
                <c:pt idx="6">
                  <c:v>капитални издаци</c:v>
                </c:pt>
                <c:pt idx="7">
                  <c:v>средства резерве </c:v>
                </c:pt>
              </c:strCache>
            </c:strRef>
          </c:cat>
          <c:val>
            <c:numRef>
              <c:f>'Rashodi i izdaci'!$D$6:$D$13</c:f>
              <c:numCache>
                <c:formatCode>General</c:formatCode>
                <c:ptCount val="8"/>
                <c:pt idx="0">
                  <c:v>218767915</c:v>
                </c:pt>
                <c:pt idx="1">
                  <c:v>620183836</c:v>
                </c:pt>
                <c:pt idx="2">
                  <c:v>67201000</c:v>
                </c:pt>
                <c:pt idx="3">
                  <c:v>95213000</c:v>
                </c:pt>
                <c:pt idx="4">
                  <c:v>81200000</c:v>
                </c:pt>
                <c:pt idx="5">
                  <c:v>195320000</c:v>
                </c:pt>
                <c:pt idx="6">
                  <c:v>1018724249</c:v>
                </c:pt>
                <c:pt idx="7">
                  <c:v>10390000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9187-400C-AE0C-D299E08B2F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Cyrl-RS" b="1"/>
              <a:t>Структура расхода и издатака</a:t>
            </a:r>
            <a:endParaRPr lang="en-US" b="1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3712750081894612"/>
          <c:y val="0.31178409757603831"/>
          <c:w val="0.53601721202415187"/>
          <c:h val="0.47396905974988418"/>
        </c:manualLayout>
      </c:layout>
      <c:pie3DChart>
        <c:varyColors val="1"/>
        <c:ser>
          <c:idx val="0"/>
          <c:order val="0"/>
          <c:explosion val="15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187-400C-AE0C-D299E08B2FF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187-400C-AE0C-D299E08B2FF7}"/>
              </c:ext>
            </c:extLst>
          </c:dPt>
          <c:dPt>
            <c:idx val="2"/>
            <c:bubble3D val="0"/>
            <c:explosion val="3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187-400C-AE0C-D299E08B2FF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187-400C-AE0C-D299E08B2FF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9187-400C-AE0C-D299E08B2FF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9187-400C-AE0C-D299E08B2FF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9187-400C-AE0C-D299E08B2FF7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9187-400C-AE0C-D299E08B2FF7}"/>
              </c:ext>
            </c:extLst>
          </c:dPt>
          <c:dLbls>
            <c:dLbl>
              <c:idx val="0"/>
              <c:layout>
                <c:manualLayout>
                  <c:x val="0.10888546481766821"/>
                  <c:y val="-8.4705882352941173E-2"/>
                </c:manualLayout>
              </c:layout>
              <c:tx>
                <c:rich>
                  <a:bodyPr/>
                  <a:lstStyle/>
                  <a:p>
                    <a:r>
                      <a:rPr lang="sr-Cyrl-RS" dirty="0"/>
                      <a:t>расходи за запослене
</a:t>
                    </a:r>
                    <a:r>
                      <a:rPr lang="sr-Cyrl-RS" dirty="0" smtClean="0"/>
                      <a:t>10.62%</a:t>
                    </a:r>
                    <a:endParaRPr lang="sr-Cyrl-R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187-400C-AE0C-D299E08B2FF7}"/>
                </c:ext>
              </c:extLst>
            </c:dLbl>
            <c:dLbl>
              <c:idx val="1"/>
              <c:layout>
                <c:manualLayout>
                  <c:x val="3.6979969183359017E-2"/>
                  <c:y val="0.1380392156862745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коришћење услуга и роба
</a:t>
                    </a:r>
                    <a:r>
                      <a:rPr lang="ru-RU" dirty="0" smtClean="0"/>
                      <a:t>32.11%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1.8029041333862043E-4"/>
                  <c:y val="4.0154516444541044E-2"/>
                </c:manualLayout>
              </c:layout>
              <c:tx>
                <c:rich>
                  <a:bodyPr/>
                  <a:lstStyle/>
                  <a:p>
                    <a:r>
                      <a:rPr lang="sr-Cyrl-RS" dirty="0"/>
                      <a:t>субвенције
</a:t>
                    </a:r>
                    <a:r>
                      <a:rPr lang="sr-Cyrl-RS" dirty="0" smtClean="0"/>
                      <a:t>7.38%</a:t>
                    </a:r>
                    <a:endParaRPr lang="sr-Cyrl-R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187-400C-AE0C-D299E08B2FF7}"/>
                </c:ext>
              </c:extLst>
            </c:dLbl>
            <c:dLbl>
              <c:idx val="3"/>
              <c:layout>
                <c:manualLayout>
                  <c:x val="-4.3121131441303653E-2"/>
                  <c:y val="9.1181168225991829E-2"/>
                </c:manualLayout>
              </c:layout>
              <c:tx>
                <c:rich>
                  <a:bodyPr/>
                  <a:lstStyle/>
                  <a:p>
                    <a:r>
                      <a:rPr lang="sr-Cyrl-RS" dirty="0"/>
                      <a:t>дотације и трансфери
</a:t>
                    </a:r>
                    <a:r>
                      <a:rPr lang="sr-Cyrl-RS" dirty="0" smtClean="0"/>
                      <a:t>3.79%</a:t>
                    </a:r>
                    <a:endParaRPr lang="sr-Cyrl-R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4.3143261768537854E-2"/>
                  <c:y val="-1.0880038991361965E-2"/>
                </c:manualLayout>
              </c:layout>
              <c:tx>
                <c:rich>
                  <a:bodyPr/>
                  <a:lstStyle/>
                  <a:p>
                    <a:r>
                      <a:rPr lang="sr-Cyrl-RS" dirty="0"/>
                      <a:t>социјална помоћ
</a:t>
                    </a:r>
                    <a:r>
                      <a:rPr lang="sr-Cyrl-RS" dirty="0" smtClean="0"/>
                      <a:t>4.26%</a:t>
                    </a:r>
                    <a:endParaRPr lang="sr-Cyrl-R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7.3959938366718034E-2"/>
                  <c:y val="-0.12862745098039219"/>
                </c:manualLayout>
              </c:layout>
              <c:tx>
                <c:rich>
                  <a:bodyPr/>
                  <a:lstStyle/>
                  <a:p>
                    <a:r>
                      <a:rPr lang="sr-Cyrl-RS" dirty="0"/>
                      <a:t>остали расходи
</a:t>
                    </a:r>
                    <a:r>
                      <a:rPr lang="sr-Cyrl-RS" dirty="0" smtClean="0"/>
                      <a:t>9.97%</a:t>
                    </a:r>
                    <a:endParaRPr lang="sr-Cyrl-R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6.1633281972265025E-3"/>
                  <c:y val="-0.12862745098039213"/>
                </c:manualLayout>
              </c:layout>
              <c:tx>
                <c:rich>
                  <a:bodyPr/>
                  <a:lstStyle/>
                  <a:p>
                    <a:r>
                      <a:rPr lang="sr-Cyrl-RS" dirty="0"/>
                      <a:t>капитални издаци
</a:t>
                    </a:r>
                    <a:r>
                      <a:rPr lang="sr-Cyrl-RS" dirty="0" smtClean="0"/>
                      <a:t>31.15%</a:t>
                    </a:r>
                    <a:endParaRPr lang="sr-Cyrl-R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7.6014381099126865E-2"/>
                  <c:y val="-0.10980392156862746"/>
                </c:manualLayout>
              </c:layout>
              <c:tx>
                <c:rich>
                  <a:bodyPr/>
                  <a:lstStyle/>
                  <a:p>
                    <a:r>
                      <a:rPr lang="sr-Cyrl-RS" dirty="0"/>
                      <a:t>средства резерве 
</a:t>
                    </a:r>
                    <a:r>
                      <a:rPr lang="sr-Cyrl-RS" dirty="0" smtClean="0"/>
                      <a:t>0.72%</a:t>
                    </a:r>
                    <a:endParaRPr lang="sr-Cyrl-R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numFmt formatCode="0.00%" sourceLinked="0"/>
            <c:spPr>
              <a:solidFill>
                <a:sysClr val="window" lastClr="FFFFFF"/>
              </a:solidFill>
              <a:ln w="12700">
                <a:solidFill>
                  <a:sysClr val="windowText" lastClr="000000">
                    <a:lumMod val="65000"/>
                    <a:lumOff val="3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'Rashodi i izdaci'!$C$6:$C$13</c:f>
              <c:strCache>
                <c:ptCount val="8"/>
                <c:pt idx="0">
                  <c:v>расходи за запослене</c:v>
                </c:pt>
                <c:pt idx="1">
                  <c:v>коришћење услуга и роба</c:v>
                </c:pt>
                <c:pt idx="2">
                  <c:v>субвенције</c:v>
                </c:pt>
                <c:pt idx="3">
                  <c:v>дотације и трансфери</c:v>
                </c:pt>
                <c:pt idx="4">
                  <c:v>социјална помоћ</c:v>
                </c:pt>
                <c:pt idx="5">
                  <c:v>остали расходи</c:v>
                </c:pt>
                <c:pt idx="6">
                  <c:v>капитални издаци</c:v>
                </c:pt>
                <c:pt idx="7">
                  <c:v>средства резерве </c:v>
                </c:pt>
              </c:strCache>
            </c:strRef>
          </c:cat>
          <c:val>
            <c:numRef>
              <c:f>'Rashodi i izdaci'!$D$6:$D$13</c:f>
              <c:numCache>
                <c:formatCode>General</c:formatCode>
                <c:ptCount val="8"/>
                <c:pt idx="0">
                  <c:v>221542000</c:v>
                </c:pt>
                <c:pt idx="1">
                  <c:v>598889000</c:v>
                </c:pt>
                <c:pt idx="2">
                  <c:v>100200000</c:v>
                </c:pt>
                <c:pt idx="3">
                  <c:v>78500000</c:v>
                </c:pt>
                <c:pt idx="4">
                  <c:v>87450000</c:v>
                </c:pt>
                <c:pt idx="5">
                  <c:v>199123392</c:v>
                </c:pt>
                <c:pt idx="6">
                  <c:v>762795608</c:v>
                </c:pt>
                <c:pt idx="7">
                  <c:v>28500000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9187-400C-AE0C-D299E08B2F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Cyrl-RS" b="1"/>
              <a:t>Структура расхода и издатака</a:t>
            </a:r>
            <a:endParaRPr lang="en-US" b="1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3712750081894612"/>
          <c:y val="0.31178409757603831"/>
          <c:w val="0.53601721202415187"/>
          <c:h val="0.47396905974988418"/>
        </c:manualLayout>
      </c:layout>
      <c:pie3DChart>
        <c:varyColors val="1"/>
        <c:ser>
          <c:idx val="0"/>
          <c:order val="0"/>
          <c:explosion val="15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187-400C-AE0C-D299E08B2FF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187-400C-AE0C-D299E08B2FF7}"/>
              </c:ext>
            </c:extLst>
          </c:dPt>
          <c:dPt>
            <c:idx val="2"/>
            <c:bubble3D val="0"/>
            <c:explosion val="3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187-400C-AE0C-D299E08B2FF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187-400C-AE0C-D299E08B2FF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9187-400C-AE0C-D299E08B2FF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9187-400C-AE0C-D299E08B2FF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9187-400C-AE0C-D299E08B2FF7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9187-400C-AE0C-D299E08B2FF7}"/>
              </c:ext>
            </c:extLst>
          </c:dPt>
          <c:dLbls>
            <c:dLbl>
              <c:idx val="0"/>
              <c:layout>
                <c:manualLayout>
                  <c:x val="0.10888546481766821"/>
                  <c:y val="-8.470588235294117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187-400C-AE0C-D299E08B2FF7}"/>
                </c:ext>
              </c:extLst>
            </c:dLbl>
            <c:dLbl>
              <c:idx val="1"/>
              <c:layout>
                <c:manualLayout>
                  <c:x val="3.6979969183359017E-2"/>
                  <c:y val="0.138039215686274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187-400C-AE0C-D299E08B2FF7}"/>
                </c:ext>
              </c:extLst>
            </c:dLbl>
            <c:dLbl>
              <c:idx val="2"/>
              <c:layout>
                <c:manualLayout>
                  <c:x val="1.8029041333862043E-4"/>
                  <c:y val="4.015451644454104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187-400C-AE0C-D299E08B2FF7}"/>
                </c:ext>
              </c:extLst>
            </c:dLbl>
            <c:dLbl>
              <c:idx val="3"/>
              <c:layout>
                <c:manualLayout>
                  <c:x val="-4.3121131441303653E-2"/>
                  <c:y val="9.118116822599182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187-400C-AE0C-D299E08B2FF7}"/>
                </c:ext>
              </c:extLst>
            </c:dLbl>
            <c:dLbl>
              <c:idx val="4"/>
              <c:layout>
                <c:manualLayout>
                  <c:x val="-0.16112887327932929"/>
                  <c:y val="1.4214063894459868E-2"/>
                </c:manualLayout>
              </c:layout>
              <c:tx>
                <c:rich>
                  <a:bodyPr/>
                  <a:lstStyle/>
                  <a:p>
                    <a:r>
                      <a:rPr lang="sr-Cyrl-RS"/>
                      <a:t>накнада</a:t>
                    </a:r>
                    <a:r>
                      <a:rPr lang="sr-Cyrl-RS" baseline="0"/>
                      <a:t> за социјалну заштиту из буџета</a:t>
                    </a:r>
                    <a:r>
                      <a:rPr lang="sr-Cyrl-RS"/>
                      <a:t>
3.92%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187-400C-AE0C-D299E08B2FF7}"/>
                </c:ext>
              </c:extLst>
            </c:dLbl>
            <c:dLbl>
              <c:idx val="5"/>
              <c:layout>
                <c:manualLayout>
                  <c:x val="-0.10753314828452198"/>
                  <c:y val="-0.123608676895312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187-400C-AE0C-D299E08B2FF7}"/>
                </c:ext>
              </c:extLst>
            </c:dLbl>
            <c:dLbl>
              <c:idx val="6"/>
              <c:layout>
                <c:manualLayout>
                  <c:x val="-6.1633281972265025E-3"/>
                  <c:y val="-0.1286274509803921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187-400C-AE0C-D299E08B2FF7}"/>
                </c:ext>
              </c:extLst>
            </c:dLbl>
            <c:dLbl>
              <c:idx val="7"/>
              <c:layout>
                <c:manualLayout>
                  <c:x val="7.6014381099126865E-2"/>
                  <c:y val="-0.1098039215686274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187-400C-AE0C-D299E08B2FF7}"/>
                </c:ext>
              </c:extLst>
            </c:dLbl>
            <c:numFmt formatCode="0.00%" sourceLinked="0"/>
            <c:spPr>
              <a:solidFill>
                <a:sysClr val="window" lastClr="FFFFFF"/>
              </a:solidFill>
              <a:ln w="12700">
                <a:solidFill>
                  <a:sysClr val="windowText" lastClr="000000">
                    <a:lumMod val="65000"/>
                    <a:lumOff val="3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'Rashodi i izdaci'!$C$6:$C$13</c:f>
              <c:strCache>
                <c:ptCount val="8"/>
                <c:pt idx="0">
                  <c:v>расходи за запослене</c:v>
                </c:pt>
                <c:pt idx="1">
                  <c:v>коришћење услуга и роба</c:v>
                </c:pt>
                <c:pt idx="2">
                  <c:v>субвенције</c:v>
                </c:pt>
                <c:pt idx="3">
                  <c:v>дотације и трансфери</c:v>
                </c:pt>
                <c:pt idx="4">
                  <c:v>социјална помоћ</c:v>
                </c:pt>
                <c:pt idx="5">
                  <c:v>остали расходи</c:v>
                </c:pt>
                <c:pt idx="6">
                  <c:v>капитални издаци</c:v>
                </c:pt>
                <c:pt idx="7">
                  <c:v>средства резерве </c:v>
                </c:pt>
              </c:strCache>
            </c:strRef>
          </c:cat>
          <c:val>
            <c:numRef>
              <c:f>'Rashodi i izdaci'!$D$6:$D$13</c:f>
              <c:numCache>
                <c:formatCode>General</c:formatCode>
                <c:ptCount val="8"/>
                <c:pt idx="0">
                  <c:v>243125000</c:v>
                </c:pt>
                <c:pt idx="1">
                  <c:v>614650600</c:v>
                </c:pt>
                <c:pt idx="2">
                  <c:v>119000000</c:v>
                </c:pt>
                <c:pt idx="3">
                  <c:v>88315000</c:v>
                </c:pt>
                <c:pt idx="4">
                  <c:v>90250000</c:v>
                </c:pt>
                <c:pt idx="5">
                  <c:v>221948400</c:v>
                </c:pt>
                <c:pt idx="6">
                  <c:v>893711000</c:v>
                </c:pt>
                <c:pt idx="7">
                  <c:v>30000000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9187-400C-AE0C-D299E08B2F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1607629427792916"/>
          <c:y val="0.3758994708994709"/>
          <c:w val="0.40236148955495005"/>
          <c:h val="0.36484126984126986"/>
        </c:manualLayout>
      </c:layout>
      <c:pie3DChart>
        <c:varyColors val="1"/>
        <c:ser>
          <c:idx val="0"/>
          <c:order val="0"/>
          <c:explosion val="9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984-4F2A-A42B-3DE2BD54C65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984-4F2A-A42B-3DE2BD54C65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984-4F2A-A42B-3DE2BD54C65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984-4F2A-A42B-3DE2BD54C65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5984-4F2A-A42B-3DE2BD54C65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5984-4F2A-A42B-3DE2BD54C65C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5984-4F2A-A42B-3DE2BD54C65C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5984-4F2A-A42B-3DE2BD54C65C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5984-4F2A-A42B-3DE2BD54C65C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A-5984-4F2A-A42B-3DE2BD54C65C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2-5984-4F2A-A42B-3DE2BD54C65C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5984-4F2A-A42B-3DE2BD54C65C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8-5984-4F2A-A42B-3DE2BD54C65C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5984-4F2A-A42B-3DE2BD54C65C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6-5984-4F2A-A42B-3DE2BD54C65C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5984-4F2A-A42B-3DE2BD54C65C}"/>
              </c:ext>
            </c:extLst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4-5984-4F2A-A42B-3DE2BD54C65C}"/>
              </c:ext>
            </c:extLst>
          </c:dPt>
          <c:dLbls>
            <c:dLbl>
              <c:idx val="0"/>
              <c:layout>
                <c:manualLayout>
                  <c:x val="-7.2661217075386678E-3"/>
                  <c:y val="-0.1878306878306878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СТАНОВАЊЕ, УРБАНИЗАМ И ПРОСТОРНО ПЛАНИРАЊЕ
</a:t>
                    </a:r>
                    <a:r>
                      <a:rPr lang="ru-RU" dirty="0" smtClean="0"/>
                      <a:t>4.95%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2170753860127158"/>
                  <c:y val="-0.28835978835978837"/>
                </c:manualLayout>
              </c:layout>
              <c:tx>
                <c:rich>
                  <a:bodyPr/>
                  <a:lstStyle/>
                  <a:p>
                    <a:r>
                      <a:rPr lang="sr-Cyrl-RS" dirty="0"/>
                      <a:t> КОМУНАЛНЕ ДЕЛАТНОСТИ 
</a:t>
                    </a:r>
                    <a:r>
                      <a:rPr lang="sr-Cyrl-RS" dirty="0" smtClean="0"/>
                      <a:t>20.23</a:t>
                    </a:r>
                    <a:r>
                      <a:rPr lang="sr-Cyrl-RS" dirty="0"/>
                      <a:t>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984-4F2A-A42B-3DE2BD54C65C}"/>
                </c:ext>
              </c:extLst>
            </c:dLbl>
            <c:dLbl>
              <c:idx val="2"/>
              <c:layout>
                <c:manualLayout>
                  <c:x val="0.15258855585831049"/>
                  <c:y val="-0.171957671957672"/>
                </c:manualLayout>
              </c:layout>
              <c:tx>
                <c:rich>
                  <a:bodyPr/>
                  <a:lstStyle/>
                  <a:p>
                    <a:r>
                      <a:rPr lang="sr-Cyrl-RS" dirty="0"/>
                      <a:t>ЛОКАЛНИ ЕКОНОМСКИ РАЗВОЈ 
</a:t>
                    </a:r>
                    <a:r>
                      <a:rPr lang="sr-Cyrl-RS" dirty="0" smtClean="0"/>
                      <a:t>0.29%</a:t>
                    </a:r>
                    <a:endParaRPr lang="sr-Cyrl-R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984-4F2A-A42B-3DE2BD54C65C}"/>
                </c:ext>
              </c:extLst>
            </c:dLbl>
            <c:dLbl>
              <c:idx val="3"/>
              <c:layout>
                <c:manualLayout>
                  <c:x val="0.15622161671207993"/>
                  <c:y val="-6.8783068783068779E-2"/>
                </c:manualLayout>
              </c:layout>
              <c:tx>
                <c:rich>
                  <a:bodyPr/>
                  <a:lstStyle/>
                  <a:p>
                    <a:r>
                      <a:rPr lang="sr-Cyrl-RS" dirty="0"/>
                      <a:t>РАЗВОЈ ТУРИЗМА
</a:t>
                    </a:r>
                    <a:r>
                      <a:rPr lang="sr-Cyrl-RS" dirty="0" smtClean="0"/>
                      <a:t>15.48%</a:t>
                    </a:r>
                    <a:endParaRPr lang="sr-Cyrl-R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984-4F2A-A42B-3DE2BD54C65C}"/>
                </c:ext>
              </c:extLst>
            </c:dLbl>
            <c:dLbl>
              <c:idx val="4"/>
              <c:layout>
                <c:manualLayout>
                  <c:x val="0.11625794732061762"/>
                  <c:y val="-6.3492063492063489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ПОЉОПРИВРЕДА И РУРАЛНИ РАЗВОЈ
</a:t>
                    </a:r>
                    <a:r>
                      <a:rPr lang="ru-RU" dirty="0" smtClean="0"/>
                      <a:t>2.55%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4.5413260672116193E-2"/>
                  <c:y val="2.6455026455026454E-3"/>
                </c:manualLayout>
              </c:layout>
              <c:tx>
                <c:rich>
                  <a:bodyPr/>
                  <a:lstStyle/>
                  <a:p>
                    <a:r>
                      <a:rPr lang="sr-Cyrl-RS" dirty="0"/>
                      <a:t> ЗАШТИТА ЖИВОТНЕ СРЕДИНЕ
</a:t>
                    </a:r>
                    <a:r>
                      <a:rPr lang="sr-Cyrl-RS" dirty="0" smtClean="0"/>
                      <a:t>0.04%</a:t>
                    </a:r>
                    <a:endParaRPr lang="sr-Cyrl-R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0.10899182561307902"/>
                  <c:y val="0.140211640211640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ОРГАНИЗАЦИЈА САОБРАЋАЈА И САОБРАЋАЈНА ИНФРАСТРУКТУРА
</a:t>
                    </a:r>
                    <a:r>
                      <a:rPr lang="ru-RU" dirty="0" smtClean="0"/>
                      <a:t>9.10</a:t>
                    </a:r>
                    <a:r>
                      <a:rPr lang="ru-RU" dirty="0"/>
                      <a:t>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984-4F2A-A42B-3DE2BD54C65C}"/>
                </c:ext>
              </c:extLst>
            </c:dLbl>
            <c:dLbl>
              <c:idx val="7"/>
              <c:layout>
                <c:manualLayout>
                  <c:x val="3.2697547683923703E-2"/>
                  <c:y val="0.12699662542182227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Предшколско васпитање и образовање
</a:t>
                    </a:r>
                    <a:r>
                      <a:rPr lang="ru-RU" dirty="0" smtClean="0"/>
                      <a:t>5.27%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1.6348773841961851E-2"/>
                  <c:y val="0.16402116402116401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Основно образовање И ВАСПИТАЊЕ
</a:t>
                    </a:r>
                    <a:r>
                      <a:rPr lang="ru-RU" dirty="0" smtClean="0"/>
                      <a:t>1.75%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9"/>
              <c:layout>
                <c:manualLayout>
                  <c:x val="-0.23069936421435058"/>
                  <c:y val="0.12169312169312159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Средње образовање И ВАСПИТАЊЕ
</a:t>
                    </a:r>
                    <a:r>
                      <a:rPr lang="ru-RU" dirty="0" smtClean="0"/>
                      <a:t>0.43</a:t>
                    </a:r>
                    <a:r>
                      <a:rPr lang="ru-RU" dirty="0"/>
                      <a:t>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0"/>
              <c:layout>
                <c:manualLayout>
                  <c:x val="-4.5413260672116255E-2"/>
                  <c:y val="5.0264341957255342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СОЦИЈАЛНА И ДЕЧИЈА ЗАШТИТА 
</a:t>
                    </a:r>
                    <a:r>
                      <a:rPr lang="ru-RU" dirty="0" smtClean="0"/>
                      <a:t>2.98%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1"/>
              <c:layout>
                <c:manualLayout>
                  <c:x val="-0.13623978201634879"/>
                  <c:y val="-2.6455026455026454E-2"/>
                </c:manualLayout>
              </c:layout>
              <c:tx>
                <c:rich>
                  <a:bodyPr/>
                  <a:lstStyle/>
                  <a:p>
                    <a:r>
                      <a:rPr lang="sr-Cyrl-RS" dirty="0"/>
                      <a:t>ЗДРАВСТВЕНА ЗАШТИТА
</a:t>
                    </a:r>
                    <a:r>
                      <a:rPr lang="sr-Cyrl-RS" dirty="0" smtClean="0"/>
                      <a:t>0.29%</a:t>
                    </a:r>
                    <a:endParaRPr lang="sr-Cyrl-R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5984-4F2A-A42B-3DE2BD54C65C}"/>
                </c:ext>
              </c:extLst>
            </c:dLbl>
            <c:dLbl>
              <c:idx val="12"/>
              <c:layout>
                <c:manualLayout>
                  <c:x val="-0.13442325158946411"/>
                  <c:y val="-0.13756613756613756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Развој културе и информисања
</a:t>
                    </a:r>
                    <a:r>
                      <a:rPr lang="ru-RU" dirty="0" smtClean="0"/>
                      <a:t>2.89%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3"/>
              <c:layout>
                <c:manualLayout>
                  <c:x val="-9.4011027913063996E-2"/>
                  <c:y val="-0.14814814814814811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Развој спорта и омладине
</a:t>
                    </a:r>
                    <a:r>
                      <a:rPr lang="ru-RU" dirty="0" smtClean="0"/>
                      <a:t>17.14</a:t>
                    </a:r>
                    <a:r>
                      <a:rPr lang="ru-RU" dirty="0"/>
                      <a:t>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5984-4F2A-A42B-3DE2BD54C65C}"/>
                </c:ext>
              </c:extLst>
            </c:dLbl>
            <c:dLbl>
              <c:idx val="14"/>
              <c:layout>
                <c:manualLayout>
                  <c:x val="-0.24704813805631246"/>
                  <c:y val="-0.10317460317460317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ОПШТЕ УСЛУГЕ ЛОКАЛНЕ САМОУПРАВЕ
</a:t>
                    </a:r>
                    <a:r>
                      <a:rPr lang="ru-RU" dirty="0" smtClean="0"/>
                      <a:t>15.16</a:t>
                    </a:r>
                    <a:r>
                      <a:rPr lang="ru-RU" dirty="0"/>
                      <a:t>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5984-4F2A-A42B-3DE2BD54C65C}"/>
                </c:ext>
              </c:extLst>
            </c:dLbl>
            <c:dLbl>
              <c:idx val="15"/>
              <c:layout>
                <c:manualLayout>
                  <c:x val="-0.11444141689373298"/>
                  <c:y val="-0.2169312169312169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ПОЛИТИЧКИ СИСТЕМ ЛОКАЛНЕ САМОУПРАВЕ
</a:t>
                    </a:r>
                    <a:r>
                      <a:rPr lang="ru-RU" dirty="0" smtClean="0"/>
                      <a:t>1.44%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5984-4F2A-A42B-3DE2BD54C65C}"/>
                </c:ext>
              </c:extLst>
            </c:dLbl>
            <c:dLbl>
              <c:idx val="16"/>
              <c:layout>
                <c:manualLayout>
                  <c:x val="0.12715698684803364"/>
                  <c:y val="-1.058201058201060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5984-4F2A-A42B-3DE2BD54C65C}"/>
                </c:ext>
              </c:extLst>
            </c:dLbl>
            <c:numFmt formatCode="0.00%" sourceLinked="0"/>
            <c:spPr>
              <a:solidFill>
                <a:sysClr val="window" lastClr="FFFFFF"/>
              </a:solidFill>
              <a:ln w="12700">
                <a:solidFill>
                  <a:sysClr val="windowText" lastClr="000000">
                    <a:lumMod val="65000"/>
                    <a:lumOff val="3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Programi!$D$5:$D$21</c:f>
              <c:strCache>
                <c:ptCount val="17"/>
                <c:pt idx="0">
                  <c:v>СТАНОВАЊЕ, УРБАНИЗАМ И ПРОСТОРНО ПЛАНИРАЊЕ</c:v>
                </c:pt>
                <c:pt idx="1">
                  <c:v> КОМУНАЛНЕ ДЕЛАТНОСТИ </c:v>
                </c:pt>
                <c:pt idx="2">
                  <c:v>ЛОКАЛНИ ЕКОНОМСКИ РАЗВОЈ </c:v>
                </c:pt>
                <c:pt idx="3">
                  <c:v>РАЗВОЈ ТУРИЗМА</c:v>
                </c:pt>
                <c:pt idx="4">
                  <c:v>ПОЉОПРИВРЕДА И РУРАЛНИ РАЗВОЈ</c:v>
                </c:pt>
                <c:pt idx="5">
                  <c:v> ЗАШТИТА ЖИВОТНЕ СРЕДИНЕ</c:v>
                </c:pt>
                <c:pt idx="6">
                  <c:v>ОРГАНИЗАЦИЈА САОБРАЋАЈА И САОБРАЋАЈНА ИНФРАСТРУКТУРА</c:v>
                </c:pt>
                <c:pt idx="7">
                  <c:v>Предшколско васпитање и образовање</c:v>
                </c:pt>
                <c:pt idx="8">
                  <c:v>Основно образовање И ВАСПИТАЊЕ</c:v>
                </c:pt>
                <c:pt idx="9">
                  <c:v>Средње образовање И ВАСПИТАЊЕ</c:v>
                </c:pt>
                <c:pt idx="10">
                  <c:v>СОЦИЈАЛНА И ДЕЧИЈА ЗАШТИТА </c:v>
                </c:pt>
                <c:pt idx="11">
                  <c:v>ЗДРАВСТВЕНА ЗАШТИТА</c:v>
                </c:pt>
                <c:pt idx="12">
                  <c:v>Развој културе и информисања</c:v>
                </c:pt>
                <c:pt idx="13">
                  <c:v>Развој спорта и омладине</c:v>
                </c:pt>
                <c:pt idx="14">
                  <c:v>ОПШТЕ УСЛУГЕ ЛОКАЛНЕ САМОУПРАВЕ</c:v>
                </c:pt>
                <c:pt idx="15">
                  <c:v>ПОЛИТИЧКИ СИСТЕМ ЛОКАЛНЕ САМОУПРАВЕ</c:v>
                </c:pt>
                <c:pt idx="16">
                  <c:v>ЕНЕРГЕТСКА ЕФИКАСНОСТ И ОБНОВЉИВИ ИЗВОРИ ЕНЕРГИЈЕ</c:v>
                </c:pt>
              </c:strCache>
            </c:strRef>
          </c:cat>
          <c:val>
            <c:numRef>
              <c:f>Programi!$E$5:$E$21</c:f>
              <c:numCache>
                <c:formatCode>General</c:formatCode>
                <c:ptCount val="17"/>
                <c:pt idx="0">
                  <c:v>62800000</c:v>
                </c:pt>
                <c:pt idx="1">
                  <c:v>364801000</c:v>
                </c:pt>
                <c:pt idx="2">
                  <c:v>4700000</c:v>
                </c:pt>
                <c:pt idx="3">
                  <c:v>337059000</c:v>
                </c:pt>
                <c:pt idx="4">
                  <c:v>46100000</c:v>
                </c:pt>
                <c:pt idx="5">
                  <c:v>1000000</c:v>
                </c:pt>
                <c:pt idx="6">
                  <c:v>68000000</c:v>
                </c:pt>
                <c:pt idx="7">
                  <c:v>111053500</c:v>
                </c:pt>
                <c:pt idx="8">
                  <c:v>41815000</c:v>
                </c:pt>
                <c:pt idx="9">
                  <c:v>10000000</c:v>
                </c:pt>
                <c:pt idx="10">
                  <c:v>60920000</c:v>
                </c:pt>
                <c:pt idx="11">
                  <c:v>5900000</c:v>
                </c:pt>
                <c:pt idx="12">
                  <c:v>62582000</c:v>
                </c:pt>
                <c:pt idx="13">
                  <c:v>334671000</c:v>
                </c:pt>
                <c:pt idx="14">
                  <c:v>340750500</c:v>
                </c:pt>
                <c:pt idx="15">
                  <c:v>34848000</c:v>
                </c:pt>
                <c:pt idx="16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5984-4F2A-A42B-3DE2BD54C6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Cyrl-RS" b="1"/>
              <a:t>Структура расхода и издатака</a:t>
            </a:r>
            <a:endParaRPr lang="en-US" b="1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3712750081894612"/>
          <c:y val="0.31178409757603831"/>
          <c:w val="0.53601721202415187"/>
          <c:h val="0.47396905974988418"/>
        </c:manualLayout>
      </c:layout>
      <c:pie3DChart>
        <c:varyColors val="1"/>
        <c:ser>
          <c:idx val="0"/>
          <c:order val="0"/>
          <c:explosion val="15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187-400C-AE0C-D299E08B2FF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187-400C-AE0C-D299E08B2FF7}"/>
              </c:ext>
            </c:extLst>
          </c:dPt>
          <c:dPt>
            <c:idx val="2"/>
            <c:bubble3D val="0"/>
            <c:explosion val="3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187-400C-AE0C-D299E08B2FF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187-400C-AE0C-D299E08B2FF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9187-400C-AE0C-D299E08B2FF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9187-400C-AE0C-D299E08B2FF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9187-400C-AE0C-D299E08B2FF7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9187-400C-AE0C-D299E08B2FF7}"/>
              </c:ext>
            </c:extLst>
          </c:dPt>
          <c:dLbls>
            <c:dLbl>
              <c:idx val="0"/>
              <c:layout>
                <c:manualLayout>
                  <c:x val="0.10888546481766821"/>
                  <c:y val="-8.470588235294117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187-400C-AE0C-D299E08B2FF7}"/>
                </c:ext>
              </c:extLst>
            </c:dLbl>
            <c:dLbl>
              <c:idx val="1"/>
              <c:layout>
                <c:manualLayout>
                  <c:x val="3.6979969183359017E-2"/>
                  <c:y val="0.138039215686274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187-400C-AE0C-D299E08B2FF7}"/>
                </c:ext>
              </c:extLst>
            </c:dLbl>
            <c:dLbl>
              <c:idx val="2"/>
              <c:layout>
                <c:manualLayout>
                  <c:x val="1.8029041333862043E-4"/>
                  <c:y val="4.015451644454104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187-400C-AE0C-D299E08B2FF7}"/>
                </c:ext>
              </c:extLst>
            </c:dLbl>
            <c:dLbl>
              <c:idx val="3"/>
              <c:layout>
                <c:manualLayout>
                  <c:x val="-4.3121131441303653E-2"/>
                  <c:y val="9.118116822599182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187-400C-AE0C-D299E08B2FF7}"/>
                </c:ext>
              </c:extLst>
            </c:dLbl>
            <c:dLbl>
              <c:idx val="4"/>
              <c:layout>
                <c:manualLayout>
                  <c:x val="-4.3143261768537854E-2"/>
                  <c:y val="-1.088003899136196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187-400C-AE0C-D299E08B2FF7}"/>
                </c:ext>
              </c:extLst>
            </c:dLbl>
            <c:dLbl>
              <c:idx val="5"/>
              <c:layout>
                <c:manualLayout>
                  <c:x val="-7.3959938366718034E-2"/>
                  <c:y val="-0.1286274509803921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187-400C-AE0C-D299E08B2FF7}"/>
                </c:ext>
              </c:extLst>
            </c:dLbl>
            <c:dLbl>
              <c:idx val="6"/>
              <c:layout>
                <c:manualLayout>
                  <c:x val="-6.1633281972265025E-3"/>
                  <c:y val="-0.1286274509803921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187-400C-AE0C-D299E08B2FF7}"/>
                </c:ext>
              </c:extLst>
            </c:dLbl>
            <c:dLbl>
              <c:idx val="7"/>
              <c:layout>
                <c:manualLayout>
                  <c:x val="7.6014381099126865E-2"/>
                  <c:y val="-0.1098039215686274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187-400C-AE0C-D299E08B2FF7}"/>
                </c:ext>
              </c:extLst>
            </c:dLbl>
            <c:numFmt formatCode="0.00%" sourceLinked="0"/>
            <c:spPr>
              <a:solidFill>
                <a:sysClr val="window" lastClr="FFFFFF"/>
              </a:solidFill>
              <a:ln w="12700">
                <a:solidFill>
                  <a:sysClr val="windowText" lastClr="000000">
                    <a:lumMod val="65000"/>
                    <a:lumOff val="3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'Rashodi i izdaci'!$C$6:$C$13</c:f>
              <c:strCache>
                <c:ptCount val="8"/>
                <c:pt idx="0">
                  <c:v>расходи за запослене</c:v>
                </c:pt>
                <c:pt idx="1">
                  <c:v>коришћење услуга и роба</c:v>
                </c:pt>
                <c:pt idx="2">
                  <c:v>субвенције</c:v>
                </c:pt>
                <c:pt idx="3">
                  <c:v>дотације и трансфери</c:v>
                </c:pt>
                <c:pt idx="4">
                  <c:v>социјална помоћ</c:v>
                </c:pt>
                <c:pt idx="5">
                  <c:v>остали расходи</c:v>
                </c:pt>
                <c:pt idx="6">
                  <c:v>капитални издаци</c:v>
                </c:pt>
                <c:pt idx="7">
                  <c:v>средства резерве </c:v>
                </c:pt>
              </c:strCache>
            </c:strRef>
          </c:cat>
          <c:val>
            <c:numRef>
              <c:f>'Rashodi i izdaci'!$D$6:$D$13</c:f>
              <c:numCache>
                <c:formatCode>General</c:formatCode>
                <c:ptCount val="8"/>
                <c:pt idx="0">
                  <c:v>221542000</c:v>
                </c:pt>
                <c:pt idx="1">
                  <c:v>598889000</c:v>
                </c:pt>
                <c:pt idx="2">
                  <c:v>100200000</c:v>
                </c:pt>
                <c:pt idx="3">
                  <c:v>78500000</c:v>
                </c:pt>
                <c:pt idx="4">
                  <c:v>87450000</c:v>
                </c:pt>
                <c:pt idx="5">
                  <c:v>199123392</c:v>
                </c:pt>
                <c:pt idx="6">
                  <c:v>762795608</c:v>
                </c:pt>
                <c:pt idx="7">
                  <c:v>28500000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9187-400C-AE0C-D299E08B2F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1607629427792916"/>
          <c:y val="0.3758994708994709"/>
          <c:w val="0.40236148955495005"/>
          <c:h val="0.36484126984126986"/>
        </c:manualLayout>
      </c:layout>
      <c:pie3DChart>
        <c:varyColors val="1"/>
        <c:ser>
          <c:idx val="0"/>
          <c:order val="0"/>
          <c:explosion val="9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984-4F2A-A42B-3DE2BD54C65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984-4F2A-A42B-3DE2BD54C65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984-4F2A-A42B-3DE2BD54C65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984-4F2A-A42B-3DE2BD54C65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5984-4F2A-A42B-3DE2BD54C65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5984-4F2A-A42B-3DE2BD54C65C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5984-4F2A-A42B-3DE2BD54C65C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5984-4F2A-A42B-3DE2BD54C65C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5984-4F2A-A42B-3DE2BD54C65C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A-5984-4F2A-A42B-3DE2BD54C65C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2-5984-4F2A-A42B-3DE2BD54C65C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5984-4F2A-A42B-3DE2BD54C65C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8-5984-4F2A-A42B-3DE2BD54C65C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5984-4F2A-A42B-3DE2BD54C65C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6-5984-4F2A-A42B-3DE2BD54C65C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5984-4F2A-A42B-3DE2BD54C65C}"/>
              </c:ext>
            </c:extLst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4-5984-4F2A-A42B-3DE2BD54C65C}"/>
              </c:ext>
            </c:extLst>
          </c:dPt>
          <c:dLbls>
            <c:dLbl>
              <c:idx val="0"/>
              <c:layout>
                <c:manualLayout>
                  <c:x val="-7.2661217075386678E-3"/>
                  <c:y val="-0.1878306878306878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984-4F2A-A42B-3DE2BD54C65C}"/>
                </c:ext>
              </c:extLst>
            </c:dLbl>
            <c:dLbl>
              <c:idx val="1"/>
              <c:layout>
                <c:manualLayout>
                  <c:x val="0.12170753860127158"/>
                  <c:y val="-0.2883597883597883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984-4F2A-A42B-3DE2BD54C65C}"/>
                </c:ext>
              </c:extLst>
            </c:dLbl>
            <c:dLbl>
              <c:idx val="2"/>
              <c:layout>
                <c:manualLayout>
                  <c:x val="0.15258855585831049"/>
                  <c:y val="-0.17195767195767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984-4F2A-A42B-3DE2BD54C65C}"/>
                </c:ext>
              </c:extLst>
            </c:dLbl>
            <c:dLbl>
              <c:idx val="3"/>
              <c:layout>
                <c:manualLayout>
                  <c:x val="0.15622161671207993"/>
                  <c:y val="-6.878306878306877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984-4F2A-A42B-3DE2BD54C65C}"/>
                </c:ext>
              </c:extLst>
            </c:dLbl>
            <c:dLbl>
              <c:idx val="4"/>
              <c:layout>
                <c:manualLayout>
                  <c:x val="0.11625794732061762"/>
                  <c:y val="-6.349206349206348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984-4F2A-A42B-3DE2BD54C65C}"/>
                </c:ext>
              </c:extLst>
            </c:dLbl>
            <c:dLbl>
              <c:idx val="5"/>
              <c:layout>
                <c:manualLayout>
                  <c:x val="-4.5413260672116193E-2"/>
                  <c:y val="2.6455026455026454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984-4F2A-A42B-3DE2BD54C65C}"/>
                </c:ext>
              </c:extLst>
            </c:dLbl>
            <c:dLbl>
              <c:idx val="6"/>
              <c:layout>
                <c:manualLayout>
                  <c:x val="0.10899182561307902"/>
                  <c:y val="0.140211640211640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984-4F2A-A42B-3DE2BD54C65C}"/>
                </c:ext>
              </c:extLst>
            </c:dLbl>
            <c:dLbl>
              <c:idx val="7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5984-4F2A-A42B-3DE2BD54C65C}"/>
                </c:ext>
              </c:extLst>
            </c:dLbl>
            <c:dLbl>
              <c:idx val="8"/>
              <c:layout>
                <c:manualLayout>
                  <c:x val="1.6348773841961851E-2"/>
                  <c:y val="0.1640211640211640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5984-4F2A-A42B-3DE2BD54C65C}"/>
                </c:ext>
              </c:extLst>
            </c:dLbl>
            <c:dLbl>
              <c:idx val="9"/>
              <c:layout>
                <c:manualLayout>
                  <c:x val="-0.23069936421435058"/>
                  <c:y val="0.1216931216931215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5984-4F2A-A42B-3DE2BD54C65C}"/>
                </c:ext>
              </c:extLst>
            </c:dLbl>
            <c:dLbl>
              <c:idx val="10"/>
              <c:layout>
                <c:manualLayout>
                  <c:x val="-4.5413260672116255E-2"/>
                  <c:y val="5.026434195725534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5984-4F2A-A42B-3DE2BD54C65C}"/>
                </c:ext>
              </c:extLst>
            </c:dLbl>
            <c:dLbl>
              <c:idx val="11"/>
              <c:layout>
                <c:manualLayout>
                  <c:x val="-0.13623978201634879"/>
                  <c:y val="-2.645502645502645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5984-4F2A-A42B-3DE2BD54C65C}"/>
                </c:ext>
              </c:extLst>
            </c:dLbl>
            <c:dLbl>
              <c:idx val="12"/>
              <c:layout>
                <c:manualLayout>
                  <c:x val="-0.13442325158946411"/>
                  <c:y val="-0.1375661375661375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5984-4F2A-A42B-3DE2BD54C65C}"/>
                </c:ext>
              </c:extLst>
            </c:dLbl>
            <c:dLbl>
              <c:idx val="13"/>
              <c:layout>
                <c:manualLayout>
                  <c:x val="-9.4011027913063996E-2"/>
                  <c:y val="-0.1481481481481481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5984-4F2A-A42B-3DE2BD54C65C}"/>
                </c:ext>
              </c:extLst>
            </c:dLbl>
            <c:dLbl>
              <c:idx val="14"/>
              <c:layout>
                <c:manualLayout>
                  <c:x val="-0.24704813805631246"/>
                  <c:y val="-0.1031746031746031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5984-4F2A-A42B-3DE2BD54C65C}"/>
                </c:ext>
              </c:extLst>
            </c:dLbl>
            <c:dLbl>
              <c:idx val="15"/>
              <c:layout>
                <c:manualLayout>
                  <c:x val="-0.11444141689373298"/>
                  <c:y val="-0.2169312169312169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5984-4F2A-A42B-3DE2BD54C65C}"/>
                </c:ext>
              </c:extLst>
            </c:dLbl>
            <c:dLbl>
              <c:idx val="16"/>
              <c:layout>
                <c:manualLayout>
                  <c:x val="0.12715698684803364"/>
                  <c:y val="-1.058201058201060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5984-4F2A-A42B-3DE2BD54C65C}"/>
                </c:ext>
              </c:extLst>
            </c:dLbl>
            <c:numFmt formatCode="0.00%" sourceLinked="0"/>
            <c:spPr>
              <a:solidFill>
                <a:sysClr val="window" lastClr="FFFFFF"/>
              </a:solidFill>
              <a:ln w="12700">
                <a:solidFill>
                  <a:sysClr val="windowText" lastClr="000000">
                    <a:lumMod val="65000"/>
                    <a:lumOff val="3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Programi!$D$5:$D$21</c:f>
              <c:strCache>
                <c:ptCount val="17"/>
                <c:pt idx="0">
                  <c:v>СТАНОВАЊЕ, УРБАНИЗАМ И ПРОСТОРНО ПЛАНИРАЊЕ</c:v>
                </c:pt>
                <c:pt idx="1">
                  <c:v> КОМУНАЛНЕ ДЕЛАТНОСТИ </c:v>
                </c:pt>
                <c:pt idx="2">
                  <c:v>ЛОКАЛНИ ЕКОНОМСКИ РАЗВОЈ </c:v>
                </c:pt>
                <c:pt idx="3">
                  <c:v>РАЗВОЈ ТУРИЗМА</c:v>
                </c:pt>
                <c:pt idx="4">
                  <c:v>ПОЉОПРИВРЕДА И РУРАЛНИ РАЗВОЈ</c:v>
                </c:pt>
                <c:pt idx="5">
                  <c:v> ЗАШТИТА ЖИВОТНЕ СРЕДИНЕ</c:v>
                </c:pt>
                <c:pt idx="6">
                  <c:v>ОРГАНИЗАЦИЈА САОБРАЋАЈА И САОБРАЋАЈНА ИНФРАСТРУКТУРА</c:v>
                </c:pt>
                <c:pt idx="7">
                  <c:v>Предшколско васпитање и образовање</c:v>
                </c:pt>
                <c:pt idx="8">
                  <c:v>Основно образовање И ВАСПИТАЊЕ</c:v>
                </c:pt>
                <c:pt idx="9">
                  <c:v>Средње образовање И ВАСПИТАЊЕ</c:v>
                </c:pt>
                <c:pt idx="10">
                  <c:v>СОЦИЈАЛНА И ДЕЧИЈА ЗАШТИТА </c:v>
                </c:pt>
                <c:pt idx="11">
                  <c:v>ЗДРАВСТВЕНА ЗАШТИТА</c:v>
                </c:pt>
                <c:pt idx="12">
                  <c:v>Развој културе и информисања</c:v>
                </c:pt>
                <c:pt idx="13">
                  <c:v>Развој спорта и омладине</c:v>
                </c:pt>
                <c:pt idx="14">
                  <c:v>ОПШТЕ УСЛУГЕ ЛОКАЛНЕ САМОУПРАВЕ</c:v>
                </c:pt>
                <c:pt idx="15">
                  <c:v>ПОЛИТИЧКИ СИСТЕМ ЛОКАЛНЕ САМОУПРАВЕ</c:v>
                </c:pt>
                <c:pt idx="16">
                  <c:v>ЕНЕРГЕТСКА ЕФИКАСНОСТ И ОБНОВЉИВИ ИЗВОРИ ЕНЕРГИЈЕ</c:v>
                </c:pt>
              </c:strCache>
            </c:strRef>
          </c:cat>
          <c:val>
            <c:numRef>
              <c:f>Programi!$E$5:$E$21</c:f>
              <c:numCache>
                <c:formatCode>General</c:formatCode>
                <c:ptCount val="17"/>
                <c:pt idx="0">
                  <c:v>94390600</c:v>
                </c:pt>
                <c:pt idx="1">
                  <c:v>536700000</c:v>
                </c:pt>
                <c:pt idx="2">
                  <c:v>6700000</c:v>
                </c:pt>
                <c:pt idx="3">
                  <c:v>166740000</c:v>
                </c:pt>
                <c:pt idx="4">
                  <c:v>67800000</c:v>
                </c:pt>
                <c:pt idx="5">
                  <c:v>1550000</c:v>
                </c:pt>
                <c:pt idx="6">
                  <c:v>273000000</c:v>
                </c:pt>
                <c:pt idx="7">
                  <c:v>114000000</c:v>
                </c:pt>
                <c:pt idx="8">
                  <c:v>41450000</c:v>
                </c:pt>
                <c:pt idx="9">
                  <c:v>10000000</c:v>
                </c:pt>
                <c:pt idx="10">
                  <c:v>76455000</c:v>
                </c:pt>
                <c:pt idx="11">
                  <c:v>6200000</c:v>
                </c:pt>
                <c:pt idx="12">
                  <c:v>82072000</c:v>
                </c:pt>
                <c:pt idx="13">
                  <c:v>167263000</c:v>
                </c:pt>
                <c:pt idx="14">
                  <c:v>394418400</c:v>
                </c:pt>
                <c:pt idx="15">
                  <c:v>38261000</c:v>
                </c:pt>
                <c:pt idx="16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5984-4F2A-A42B-3DE2BD54C6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15701C-9177-4F63-BC4A-2A3F58667EEF}" type="doc">
      <dgm:prSet loTypeId="urn:microsoft.com/office/officeart/2009/3/layout/CircleRelationship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DD04F37-85A8-4736-987B-C65A16E753DF}">
      <dgm:prSet phldrT="[Text]" custT="1"/>
      <dgm:spPr>
        <a:solidFill>
          <a:srgbClr val="00B050"/>
        </a:solidFill>
      </dgm:spPr>
      <dgm:t>
        <a:bodyPr/>
        <a:lstStyle/>
        <a:p>
          <a:r>
            <a:rPr lang="sr-Cyrl-RS" sz="1600" dirty="0" smtClean="0"/>
            <a:t>Скупштина општине</a:t>
          </a:r>
          <a:endParaRPr lang="sr-Cyrl-RS" sz="1600" dirty="0"/>
        </a:p>
        <a:p>
          <a:r>
            <a:rPr lang="sr-Cyrl-RS" sz="1600" dirty="0"/>
            <a:t>Председник општине</a:t>
          </a:r>
        </a:p>
        <a:p>
          <a:r>
            <a:rPr lang="sr-Cyrl-RS" sz="1600" dirty="0"/>
            <a:t>Општинско веће</a:t>
          </a:r>
        </a:p>
        <a:p>
          <a:r>
            <a:rPr lang="sr-Cyrl-RS" sz="1600" dirty="0" smtClean="0"/>
            <a:t>Општински правобранилац</a:t>
          </a:r>
        </a:p>
        <a:p>
          <a:r>
            <a:rPr lang="sr-Cyrl-RS" sz="1600" dirty="0" smtClean="0"/>
            <a:t>Општинска управа</a:t>
          </a:r>
          <a:endParaRPr lang="en-US" sz="1600" dirty="0"/>
        </a:p>
      </dgm:t>
    </dgm:pt>
    <dgm:pt modelId="{5EF0D46A-B998-45D9-BE84-B88288A3455A}" type="parTrans" cxnId="{8132406A-FEC2-47D3-92A5-198F9BF4DB6B}">
      <dgm:prSet/>
      <dgm:spPr/>
      <dgm:t>
        <a:bodyPr/>
        <a:lstStyle/>
        <a:p>
          <a:endParaRPr lang="en-US"/>
        </a:p>
      </dgm:t>
    </dgm:pt>
    <dgm:pt modelId="{D3D7414D-A0EC-4776-9C1B-2828FCAA13DF}" type="sibTrans" cxnId="{8132406A-FEC2-47D3-92A5-198F9BF4DB6B}">
      <dgm:prSet/>
      <dgm:spPr/>
      <dgm:t>
        <a:bodyPr/>
        <a:lstStyle/>
        <a:p>
          <a:endParaRPr lang="en-US"/>
        </a:p>
      </dgm:t>
    </dgm:pt>
    <dgm:pt modelId="{C8F2A349-D54D-4B85-BD78-BA70A66CB9EA}">
      <dgm:prSet phldrT="[Text]" custT="1"/>
      <dgm:spPr>
        <a:solidFill>
          <a:srgbClr val="FFC000"/>
        </a:solidFill>
      </dgm:spPr>
      <dgm:t>
        <a:bodyPr/>
        <a:lstStyle/>
        <a:p>
          <a:r>
            <a:rPr lang="sr-Cyrl-RS" sz="1100" dirty="0">
              <a:solidFill>
                <a:schemeClr val="accent1">
                  <a:lumMod val="75000"/>
                </a:schemeClr>
              </a:solidFill>
            </a:rPr>
            <a:t>Предшколска установа</a:t>
          </a:r>
        </a:p>
        <a:p>
          <a:r>
            <a:rPr lang="sr-Cyrl-RS" sz="1100" dirty="0">
              <a:solidFill>
                <a:schemeClr val="accent1">
                  <a:lumMod val="75000"/>
                </a:schemeClr>
              </a:solidFill>
            </a:rPr>
            <a:t>Месне заједнице</a:t>
          </a:r>
        </a:p>
        <a:p>
          <a:r>
            <a:rPr lang="sr-Cyrl-RS" sz="1100" dirty="0">
              <a:solidFill>
                <a:schemeClr val="accent1">
                  <a:lumMod val="75000"/>
                </a:schemeClr>
              </a:solidFill>
            </a:rPr>
            <a:t>Установе културе</a:t>
          </a:r>
        </a:p>
        <a:p>
          <a:r>
            <a:rPr lang="sr-Cyrl-RS" sz="1100" dirty="0">
              <a:solidFill>
                <a:schemeClr val="accent1">
                  <a:lumMod val="75000"/>
                </a:schemeClr>
              </a:solidFill>
            </a:rPr>
            <a:t>Спортске установе</a:t>
          </a:r>
        </a:p>
        <a:p>
          <a:r>
            <a:rPr lang="sr-Cyrl-RS" sz="1100" dirty="0">
              <a:solidFill>
                <a:schemeClr val="accent1">
                  <a:lumMod val="75000"/>
                </a:schemeClr>
              </a:solidFill>
            </a:rPr>
            <a:t>Туристичка организација </a:t>
          </a:r>
        </a:p>
      </dgm:t>
    </dgm:pt>
    <dgm:pt modelId="{A965CD0E-CB5C-406E-AFDD-63697CFB0404}" type="parTrans" cxnId="{D9932761-9BDF-4FD0-8911-4ABD16EE8703}">
      <dgm:prSet/>
      <dgm:spPr/>
      <dgm:t>
        <a:bodyPr/>
        <a:lstStyle/>
        <a:p>
          <a:endParaRPr lang="en-US"/>
        </a:p>
      </dgm:t>
    </dgm:pt>
    <dgm:pt modelId="{FDA33D62-3016-4584-BF43-2DBBB14A066A}" type="sibTrans" cxnId="{D9932761-9BDF-4FD0-8911-4ABD16EE8703}">
      <dgm:prSet/>
      <dgm:spPr/>
      <dgm:t>
        <a:bodyPr/>
        <a:lstStyle/>
        <a:p>
          <a:endParaRPr lang="en-US"/>
        </a:p>
      </dgm:t>
    </dgm:pt>
    <dgm:pt modelId="{9621BB6C-CCFC-4987-A70A-BF11FC47FFCC}">
      <dgm:prSet phldrT="[Text]" custT="1"/>
      <dgm:spPr>
        <a:solidFill>
          <a:srgbClr val="00B0F0"/>
        </a:solidFill>
      </dgm:spPr>
      <dgm:t>
        <a:bodyPr/>
        <a:lstStyle/>
        <a:p>
          <a:r>
            <a:rPr lang="sr-Cyrl-RS" sz="1200" dirty="0"/>
            <a:t>Основне школе </a:t>
          </a:r>
        </a:p>
        <a:p>
          <a:r>
            <a:rPr lang="sr-Cyrl-RS" sz="1200" dirty="0" smtClean="0"/>
            <a:t>Средња </a:t>
          </a:r>
          <a:r>
            <a:rPr lang="sr-Cyrl-RS" sz="1200" dirty="0"/>
            <a:t>школе</a:t>
          </a:r>
        </a:p>
        <a:p>
          <a:r>
            <a:rPr lang="sr-Cyrl-RS" sz="1200" dirty="0"/>
            <a:t>Дом </a:t>
          </a:r>
          <a:r>
            <a:rPr lang="sr-Cyrl-RS" sz="1200" dirty="0" smtClean="0"/>
            <a:t>здравља</a:t>
          </a:r>
          <a:endParaRPr lang="en-US" sz="1200" dirty="0" smtClean="0"/>
        </a:p>
        <a:p>
          <a:r>
            <a:rPr lang="sr-Cyrl-RS" sz="1200" dirty="0" smtClean="0"/>
            <a:t>Центар за социјални рад</a:t>
          </a:r>
          <a:endParaRPr lang="en-US" sz="1200" dirty="0"/>
        </a:p>
      </dgm:t>
    </dgm:pt>
    <dgm:pt modelId="{A38DE29F-85F5-4579-AADA-99391004BA45}" type="parTrans" cxnId="{37DBBC31-0F9C-4EEF-B983-1B1BD8728434}">
      <dgm:prSet/>
      <dgm:spPr/>
      <dgm:t>
        <a:bodyPr/>
        <a:lstStyle/>
        <a:p>
          <a:endParaRPr lang="en-US"/>
        </a:p>
      </dgm:t>
    </dgm:pt>
    <dgm:pt modelId="{26D4FA14-60D5-40E5-B665-764CA26A018F}" type="sibTrans" cxnId="{37DBBC31-0F9C-4EEF-B983-1B1BD8728434}">
      <dgm:prSet/>
      <dgm:spPr/>
      <dgm:t>
        <a:bodyPr/>
        <a:lstStyle/>
        <a:p>
          <a:endParaRPr lang="en-US"/>
        </a:p>
      </dgm:t>
    </dgm:pt>
    <dgm:pt modelId="{EC086DEB-01FD-4650-84A6-3248233D6869}">
      <dgm:prSet phldrT="[Text]"/>
      <dgm:spPr/>
      <dgm:t>
        <a:bodyPr/>
        <a:lstStyle/>
        <a:p>
          <a:endParaRPr lang="en-US" dirty="0"/>
        </a:p>
      </dgm:t>
    </dgm:pt>
    <dgm:pt modelId="{D8E22DAB-5022-49AE-91A6-20DF1C7017B2}" type="parTrans" cxnId="{487FD65B-B6F4-4CE6-AC18-CBA1C7BC6CD8}">
      <dgm:prSet/>
      <dgm:spPr/>
      <dgm:t>
        <a:bodyPr/>
        <a:lstStyle/>
        <a:p>
          <a:endParaRPr lang="en-US"/>
        </a:p>
      </dgm:t>
    </dgm:pt>
    <dgm:pt modelId="{EBD18A8D-98B2-4C8A-B1B4-4169A0689B2C}" type="sibTrans" cxnId="{487FD65B-B6F4-4CE6-AC18-CBA1C7BC6CD8}">
      <dgm:prSet/>
      <dgm:spPr/>
      <dgm:t>
        <a:bodyPr/>
        <a:lstStyle/>
        <a:p>
          <a:endParaRPr lang="en-US"/>
        </a:p>
      </dgm:t>
    </dgm:pt>
    <dgm:pt modelId="{724C2318-F479-4174-A10E-9EC4287AD534}">
      <dgm:prSet phldrT="[Text]"/>
      <dgm:spPr/>
      <dgm:t>
        <a:bodyPr/>
        <a:lstStyle/>
        <a:p>
          <a:endParaRPr lang="en-US"/>
        </a:p>
      </dgm:t>
    </dgm:pt>
    <dgm:pt modelId="{75FF1061-0136-4D4A-8F29-8B8C5BB09E30}" type="parTrans" cxnId="{AF284A92-A842-400F-96D2-9B85FD48F842}">
      <dgm:prSet/>
      <dgm:spPr/>
      <dgm:t>
        <a:bodyPr/>
        <a:lstStyle/>
        <a:p>
          <a:endParaRPr lang="en-US"/>
        </a:p>
      </dgm:t>
    </dgm:pt>
    <dgm:pt modelId="{CF55BBF8-6284-4BA7-9983-520960D17E18}" type="sibTrans" cxnId="{AF284A92-A842-400F-96D2-9B85FD48F842}">
      <dgm:prSet/>
      <dgm:spPr/>
      <dgm:t>
        <a:bodyPr/>
        <a:lstStyle/>
        <a:p>
          <a:endParaRPr lang="en-US"/>
        </a:p>
      </dgm:t>
    </dgm:pt>
    <dgm:pt modelId="{F525C7DD-C069-4FE6-9519-29523B058512}">
      <dgm:prSet phldrT="[Text]"/>
      <dgm:spPr/>
      <dgm:t>
        <a:bodyPr/>
        <a:lstStyle/>
        <a:p>
          <a:endParaRPr lang="en-US"/>
        </a:p>
      </dgm:t>
    </dgm:pt>
    <dgm:pt modelId="{495F855C-786B-4014-ACFA-A29039643E3B}" type="parTrans" cxnId="{AF9C8EEE-81F3-442F-9504-7988DBF2C7F9}">
      <dgm:prSet/>
      <dgm:spPr/>
      <dgm:t>
        <a:bodyPr/>
        <a:lstStyle/>
        <a:p>
          <a:endParaRPr lang="en-US"/>
        </a:p>
      </dgm:t>
    </dgm:pt>
    <dgm:pt modelId="{B1936762-DD2F-4289-8425-BB02188F1FAF}" type="sibTrans" cxnId="{AF9C8EEE-81F3-442F-9504-7988DBF2C7F9}">
      <dgm:prSet/>
      <dgm:spPr/>
      <dgm:t>
        <a:bodyPr/>
        <a:lstStyle/>
        <a:p>
          <a:endParaRPr lang="en-US"/>
        </a:p>
      </dgm:t>
    </dgm:pt>
    <dgm:pt modelId="{F67C4AC6-D320-469D-8949-6AC26CBBA3A8}" type="pres">
      <dgm:prSet presAssocID="{2915701C-9177-4F63-BC4A-2A3F58667EEF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sr-Latn-RS"/>
        </a:p>
      </dgm:t>
    </dgm:pt>
    <dgm:pt modelId="{36B03C56-E57D-489D-BAA9-78BCBCF466C2}" type="pres">
      <dgm:prSet presAssocID="{BDD04F37-85A8-4736-987B-C65A16E753DF}" presName="Parent" presStyleLbl="node0" presStyleIdx="0" presStyleCnt="1">
        <dgm:presLayoutVars>
          <dgm:chMax val="5"/>
          <dgm:chPref val="5"/>
        </dgm:presLayoutVars>
      </dgm:prSet>
      <dgm:spPr/>
      <dgm:t>
        <a:bodyPr/>
        <a:lstStyle/>
        <a:p>
          <a:endParaRPr lang="sr-Latn-RS"/>
        </a:p>
      </dgm:t>
    </dgm:pt>
    <dgm:pt modelId="{6AE34D3E-FD5D-4402-89AF-BF559D3EC92D}" type="pres">
      <dgm:prSet presAssocID="{BDD04F37-85A8-4736-987B-C65A16E753DF}" presName="Accent1" presStyleLbl="node1" presStyleIdx="0" presStyleCnt="13"/>
      <dgm:spPr>
        <a:solidFill>
          <a:srgbClr val="FFC000"/>
        </a:solidFill>
      </dgm:spPr>
    </dgm:pt>
    <dgm:pt modelId="{8EA36E17-C808-4A8F-B550-8E3BDDE3A6F4}" type="pres">
      <dgm:prSet presAssocID="{BDD04F37-85A8-4736-987B-C65A16E753DF}" presName="Accent2" presStyleLbl="node1" presStyleIdx="1" presStyleCnt="13"/>
      <dgm:spPr>
        <a:solidFill>
          <a:srgbClr val="7030A0"/>
        </a:solidFill>
      </dgm:spPr>
    </dgm:pt>
    <dgm:pt modelId="{004949FA-7FD1-4B77-A362-5945ADA91CA9}" type="pres">
      <dgm:prSet presAssocID="{BDD04F37-85A8-4736-987B-C65A16E753DF}" presName="Accent3" presStyleLbl="node1" presStyleIdx="2" presStyleCnt="13"/>
      <dgm:spPr/>
    </dgm:pt>
    <dgm:pt modelId="{26FE1052-C82D-4BB2-8303-E4D063782600}" type="pres">
      <dgm:prSet presAssocID="{BDD04F37-85A8-4736-987B-C65A16E753DF}" presName="Accent4" presStyleLbl="node1" presStyleIdx="3" presStyleCnt="13"/>
      <dgm:spPr>
        <a:solidFill>
          <a:srgbClr val="FFFF00"/>
        </a:solidFill>
      </dgm:spPr>
    </dgm:pt>
    <dgm:pt modelId="{5B5715D4-85E8-4263-BFCE-8CF5FFF5C6FE}" type="pres">
      <dgm:prSet presAssocID="{BDD04F37-85A8-4736-987B-C65A16E753DF}" presName="Accent5" presStyleLbl="node1" presStyleIdx="4" presStyleCnt="13"/>
      <dgm:spPr>
        <a:solidFill>
          <a:srgbClr val="FFFF00"/>
        </a:solidFill>
      </dgm:spPr>
    </dgm:pt>
    <dgm:pt modelId="{6384018A-26AF-4566-8127-D62355903781}" type="pres">
      <dgm:prSet presAssocID="{BDD04F37-85A8-4736-987B-C65A16E753DF}" presName="Accent6" presStyleLbl="node1" presStyleIdx="5" presStyleCnt="13"/>
      <dgm:spPr/>
    </dgm:pt>
    <dgm:pt modelId="{3D7780BF-6503-41CB-98CA-855FDE3F921D}" type="pres">
      <dgm:prSet presAssocID="{C8F2A349-D54D-4B85-BD78-BA70A66CB9EA}" presName="Child1" presStyleLbl="node1" presStyleIdx="6" presStyleCnt="13" custScaleX="154886" custScaleY="130254">
        <dgm:presLayoutVars>
          <dgm:chMax val="0"/>
          <dgm:chPref val="0"/>
        </dgm:presLayoutVars>
      </dgm:prSet>
      <dgm:spPr/>
      <dgm:t>
        <a:bodyPr/>
        <a:lstStyle/>
        <a:p>
          <a:endParaRPr lang="sr-Latn-RS"/>
        </a:p>
      </dgm:t>
    </dgm:pt>
    <dgm:pt modelId="{0A517365-D512-4D77-9CDF-3D337BCBA867}" type="pres">
      <dgm:prSet presAssocID="{C8F2A349-D54D-4B85-BD78-BA70A66CB9EA}" presName="Accent7" presStyleCnt="0"/>
      <dgm:spPr/>
    </dgm:pt>
    <dgm:pt modelId="{D4397D2C-6DDE-4A42-9855-5F94ADD7F1F8}" type="pres">
      <dgm:prSet presAssocID="{C8F2A349-D54D-4B85-BD78-BA70A66CB9EA}" presName="AccentHold1" presStyleLbl="node1" presStyleIdx="7" presStyleCnt="13"/>
      <dgm:spPr/>
    </dgm:pt>
    <dgm:pt modelId="{DF631D91-E916-4387-97B2-68806159FA1A}" type="pres">
      <dgm:prSet presAssocID="{C8F2A349-D54D-4B85-BD78-BA70A66CB9EA}" presName="Accent8" presStyleCnt="0"/>
      <dgm:spPr/>
    </dgm:pt>
    <dgm:pt modelId="{05F66E64-01B7-46B5-8689-BB97E0438E53}" type="pres">
      <dgm:prSet presAssocID="{C8F2A349-D54D-4B85-BD78-BA70A66CB9EA}" presName="AccentHold2" presStyleLbl="node1" presStyleIdx="8" presStyleCnt="13"/>
      <dgm:spPr>
        <a:solidFill>
          <a:srgbClr val="FF0000"/>
        </a:solidFill>
      </dgm:spPr>
    </dgm:pt>
    <dgm:pt modelId="{EE054ECB-2B3F-4C89-9A19-2C63D69076BA}" type="pres">
      <dgm:prSet presAssocID="{9621BB6C-CCFC-4987-A70A-BF11FC47FFCC}" presName="Child2" presStyleLbl="node1" presStyleIdx="9" presStyleCnt="13" custScaleX="111251" custScaleY="107242">
        <dgm:presLayoutVars>
          <dgm:chMax val="0"/>
          <dgm:chPref val="0"/>
        </dgm:presLayoutVars>
      </dgm:prSet>
      <dgm:spPr/>
      <dgm:t>
        <a:bodyPr/>
        <a:lstStyle/>
        <a:p>
          <a:endParaRPr lang="sr-Latn-RS"/>
        </a:p>
      </dgm:t>
    </dgm:pt>
    <dgm:pt modelId="{93210B8B-460C-4687-B7E6-4051DBCA5FBF}" type="pres">
      <dgm:prSet presAssocID="{9621BB6C-CCFC-4987-A70A-BF11FC47FFCC}" presName="Accent9" presStyleCnt="0"/>
      <dgm:spPr/>
    </dgm:pt>
    <dgm:pt modelId="{4ABBCF6F-E7DA-4CE7-A2F5-6DD06BFAA1FA}" type="pres">
      <dgm:prSet presAssocID="{9621BB6C-CCFC-4987-A70A-BF11FC47FFCC}" presName="AccentHold1" presStyleLbl="node1" presStyleIdx="10" presStyleCnt="13"/>
      <dgm:spPr>
        <a:solidFill>
          <a:schemeClr val="accent2">
            <a:lumMod val="40000"/>
            <a:lumOff val="60000"/>
          </a:schemeClr>
        </a:solidFill>
      </dgm:spPr>
    </dgm:pt>
    <dgm:pt modelId="{A1A3314E-DDD0-4BFC-8D48-830B3847C8C1}" type="pres">
      <dgm:prSet presAssocID="{9621BB6C-CCFC-4987-A70A-BF11FC47FFCC}" presName="Accent10" presStyleCnt="0"/>
      <dgm:spPr/>
    </dgm:pt>
    <dgm:pt modelId="{A4780608-C72B-40F2-A560-A83F55BD6ABF}" type="pres">
      <dgm:prSet presAssocID="{9621BB6C-CCFC-4987-A70A-BF11FC47FFCC}" presName="AccentHold2" presStyleLbl="node1" presStyleIdx="11" presStyleCnt="13"/>
      <dgm:spPr/>
    </dgm:pt>
    <dgm:pt modelId="{693C14CE-CE42-41FE-8BD3-4BD5115D8392}" type="pres">
      <dgm:prSet presAssocID="{9621BB6C-CCFC-4987-A70A-BF11FC47FFCC}" presName="Accent11" presStyleCnt="0"/>
      <dgm:spPr/>
    </dgm:pt>
    <dgm:pt modelId="{94C35534-E508-479C-BE42-766976EE223C}" type="pres">
      <dgm:prSet presAssocID="{9621BB6C-CCFC-4987-A70A-BF11FC47FFCC}" presName="AccentHold3" presStyleLbl="node1" presStyleIdx="12" presStyleCnt="13"/>
      <dgm:spPr>
        <a:solidFill>
          <a:srgbClr val="FFFF00"/>
        </a:solidFill>
      </dgm:spPr>
    </dgm:pt>
  </dgm:ptLst>
  <dgm:cxnLst>
    <dgm:cxn modelId="{D9932761-9BDF-4FD0-8911-4ABD16EE8703}" srcId="{BDD04F37-85A8-4736-987B-C65A16E753DF}" destId="{C8F2A349-D54D-4B85-BD78-BA70A66CB9EA}" srcOrd="0" destOrd="0" parTransId="{A965CD0E-CB5C-406E-AFDD-63697CFB0404}" sibTransId="{FDA33D62-3016-4584-BF43-2DBBB14A066A}"/>
    <dgm:cxn modelId="{487FD65B-B6F4-4CE6-AC18-CBA1C7BC6CD8}" srcId="{2915701C-9177-4F63-BC4A-2A3F58667EEF}" destId="{EC086DEB-01FD-4650-84A6-3248233D6869}" srcOrd="1" destOrd="0" parTransId="{D8E22DAB-5022-49AE-91A6-20DF1C7017B2}" sibTransId="{EBD18A8D-98B2-4C8A-B1B4-4169A0689B2C}"/>
    <dgm:cxn modelId="{37DBBC31-0F9C-4EEF-B983-1B1BD8728434}" srcId="{BDD04F37-85A8-4736-987B-C65A16E753DF}" destId="{9621BB6C-CCFC-4987-A70A-BF11FC47FFCC}" srcOrd="1" destOrd="0" parTransId="{A38DE29F-85F5-4579-AADA-99391004BA45}" sibTransId="{26D4FA14-60D5-40E5-B665-764CA26A018F}"/>
    <dgm:cxn modelId="{8132406A-FEC2-47D3-92A5-198F9BF4DB6B}" srcId="{2915701C-9177-4F63-BC4A-2A3F58667EEF}" destId="{BDD04F37-85A8-4736-987B-C65A16E753DF}" srcOrd="0" destOrd="0" parTransId="{5EF0D46A-B998-45D9-BE84-B88288A3455A}" sibTransId="{D3D7414D-A0EC-4776-9C1B-2828FCAA13DF}"/>
    <dgm:cxn modelId="{9489A942-2912-40DE-86AD-B3784B70E382}" type="presOf" srcId="{9621BB6C-CCFC-4987-A70A-BF11FC47FFCC}" destId="{EE054ECB-2B3F-4C89-9A19-2C63D69076BA}" srcOrd="0" destOrd="0" presId="urn:microsoft.com/office/officeart/2009/3/layout/CircleRelationship"/>
    <dgm:cxn modelId="{AF284A92-A842-400F-96D2-9B85FD48F842}" srcId="{2915701C-9177-4F63-BC4A-2A3F58667EEF}" destId="{724C2318-F479-4174-A10E-9EC4287AD534}" srcOrd="2" destOrd="0" parTransId="{75FF1061-0136-4D4A-8F29-8B8C5BB09E30}" sibTransId="{CF55BBF8-6284-4BA7-9983-520960D17E18}"/>
    <dgm:cxn modelId="{D5175900-3038-4996-A662-66E42756424E}" type="presOf" srcId="{2915701C-9177-4F63-BC4A-2A3F58667EEF}" destId="{F67C4AC6-D320-469D-8949-6AC26CBBA3A8}" srcOrd="0" destOrd="0" presId="urn:microsoft.com/office/officeart/2009/3/layout/CircleRelationship"/>
    <dgm:cxn modelId="{CAA32D14-F780-451D-9CCC-1220AF8F1DF9}" type="presOf" srcId="{BDD04F37-85A8-4736-987B-C65A16E753DF}" destId="{36B03C56-E57D-489D-BAA9-78BCBCF466C2}" srcOrd="0" destOrd="0" presId="urn:microsoft.com/office/officeart/2009/3/layout/CircleRelationship"/>
    <dgm:cxn modelId="{2B5F3744-B44A-4006-A14C-FB425643023A}" type="presOf" srcId="{C8F2A349-D54D-4B85-BD78-BA70A66CB9EA}" destId="{3D7780BF-6503-41CB-98CA-855FDE3F921D}" srcOrd="0" destOrd="0" presId="urn:microsoft.com/office/officeart/2009/3/layout/CircleRelationship"/>
    <dgm:cxn modelId="{AF9C8EEE-81F3-442F-9504-7988DBF2C7F9}" srcId="{2915701C-9177-4F63-BC4A-2A3F58667EEF}" destId="{F525C7DD-C069-4FE6-9519-29523B058512}" srcOrd="3" destOrd="0" parTransId="{495F855C-786B-4014-ACFA-A29039643E3B}" sibTransId="{B1936762-DD2F-4289-8425-BB02188F1FAF}"/>
    <dgm:cxn modelId="{F187BFC1-801A-45EA-9A06-02A210474584}" type="presParOf" srcId="{F67C4AC6-D320-469D-8949-6AC26CBBA3A8}" destId="{36B03C56-E57D-489D-BAA9-78BCBCF466C2}" srcOrd="0" destOrd="0" presId="urn:microsoft.com/office/officeart/2009/3/layout/CircleRelationship"/>
    <dgm:cxn modelId="{7BDE173C-A4BF-4268-BD2F-B179B4B47685}" type="presParOf" srcId="{F67C4AC6-D320-469D-8949-6AC26CBBA3A8}" destId="{6AE34D3E-FD5D-4402-89AF-BF559D3EC92D}" srcOrd="1" destOrd="0" presId="urn:microsoft.com/office/officeart/2009/3/layout/CircleRelationship"/>
    <dgm:cxn modelId="{0FAA7E33-3E61-4943-B769-45B35FF93A33}" type="presParOf" srcId="{F67C4AC6-D320-469D-8949-6AC26CBBA3A8}" destId="{8EA36E17-C808-4A8F-B550-8E3BDDE3A6F4}" srcOrd="2" destOrd="0" presId="urn:microsoft.com/office/officeart/2009/3/layout/CircleRelationship"/>
    <dgm:cxn modelId="{702B55D0-30E0-41DD-8AA2-A9627F7F6174}" type="presParOf" srcId="{F67C4AC6-D320-469D-8949-6AC26CBBA3A8}" destId="{004949FA-7FD1-4B77-A362-5945ADA91CA9}" srcOrd="3" destOrd="0" presId="urn:microsoft.com/office/officeart/2009/3/layout/CircleRelationship"/>
    <dgm:cxn modelId="{F508C29A-A0C9-40C8-9597-84B70A20ACAE}" type="presParOf" srcId="{F67C4AC6-D320-469D-8949-6AC26CBBA3A8}" destId="{26FE1052-C82D-4BB2-8303-E4D063782600}" srcOrd="4" destOrd="0" presId="urn:microsoft.com/office/officeart/2009/3/layout/CircleRelationship"/>
    <dgm:cxn modelId="{7C08AB6D-72AF-4055-A37B-0E1FA982D5F4}" type="presParOf" srcId="{F67C4AC6-D320-469D-8949-6AC26CBBA3A8}" destId="{5B5715D4-85E8-4263-BFCE-8CF5FFF5C6FE}" srcOrd="5" destOrd="0" presId="urn:microsoft.com/office/officeart/2009/3/layout/CircleRelationship"/>
    <dgm:cxn modelId="{3152A75F-1441-4FF5-8D5D-4FC5F1F3C11B}" type="presParOf" srcId="{F67C4AC6-D320-469D-8949-6AC26CBBA3A8}" destId="{6384018A-26AF-4566-8127-D62355903781}" srcOrd="6" destOrd="0" presId="urn:microsoft.com/office/officeart/2009/3/layout/CircleRelationship"/>
    <dgm:cxn modelId="{228D5037-3971-45A9-9C5C-91F268CB5810}" type="presParOf" srcId="{F67C4AC6-D320-469D-8949-6AC26CBBA3A8}" destId="{3D7780BF-6503-41CB-98CA-855FDE3F921D}" srcOrd="7" destOrd="0" presId="urn:microsoft.com/office/officeart/2009/3/layout/CircleRelationship"/>
    <dgm:cxn modelId="{C6C1F0E8-BFBB-4B10-8F3C-C4492281C70E}" type="presParOf" srcId="{F67C4AC6-D320-469D-8949-6AC26CBBA3A8}" destId="{0A517365-D512-4D77-9CDF-3D337BCBA867}" srcOrd="8" destOrd="0" presId="urn:microsoft.com/office/officeart/2009/3/layout/CircleRelationship"/>
    <dgm:cxn modelId="{F6F0F986-D535-4526-8E9F-A2BC4B233033}" type="presParOf" srcId="{0A517365-D512-4D77-9CDF-3D337BCBA867}" destId="{D4397D2C-6DDE-4A42-9855-5F94ADD7F1F8}" srcOrd="0" destOrd="0" presId="urn:microsoft.com/office/officeart/2009/3/layout/CircleRelationship"/>
    <dgm:cxn modelId="{0587175A-D1E9-4DE1-9850-BBD68FAA222F}" type="presParOf" srcId="{F67C4AC6-D320-469D-8949-6AC26CBBA3A8}" destId="{DF631D91-E916-4387-97B2-68806159FA1A}" srcOrd="9" destOrd="0" presId="urn:microsoft.com/office/officeart/2009/3/layout/CircleRelationship"/>
    <dgm:cxn modelId="{EA6C9325-C2C4-448E-B548-51F801752D4A}" type="presParOf" srcId="{DF631D91-E916-4387-97B2-68806159FA1A}" destId="{05F66E64-01B7-46B5-8689-BB97E0438E53}" srcOrd="0" destOrd="0" presId="urn:microsoft.com/office/officeart/2009/3/layout/CircleRelationship"/>
    <dgm:cxn modelId="{178C1F94-1961-4A87-BFE1-4D1F5432EDF0}" type="presParOf" srcId="{F67C4AC6-D320-469D-8949-6AC26CBBA3A8}" destId="{EE054ECB-2B3F-4C89-9A19-2C63D69076BA}" srcOrd="10" destOrd="0" presId="urn:microsoft.com/office/officeart/2009/3/layout/CircleRelationship"/>
    <dgm:cxn modelId="{5BAE7FDB-5DB7-4480-8851-A228050677BA}" type="presParOf" srcId="{F67C4AC6-D320-469D-8949-6AC26CBBA3A8}" destId="{93210B8B-460C-4687-B7E6-4051DBCA5FBF}" srcOrd="11" destOrd="0" presId="urn:microsoft.com/office/officeart/2009/3/layout/CircleRelationship"/>
    <dgm:cxn modelId="{3BE0B907-0C71-49D4-948A-5F2881804C53}" type="presParOf" srcId="{93210B8B-460C-4687-B7E6-4051DBCA5FBF}" destId="{4ABBCF6F-E7DA-4CE7-A2F5-6DD06BFAA1FA}" srcOrd="0" destOrd="0" presId="urn:microsoft.com/office/officeart/2009/3/layout/CircleRelationship"/>
    <dgm:cxn modelId="{58F50C92-6E86-486F-88A7-712F4E17435E}" type="presParOf" srcId="{F67C4AC6-D320-469D-8949-6AC26CBBA3A8}" destId="{A1A3314E-DDD0-4BFC-8D48-830B3847C8C1}" srcOrd="12" destOrd="0" presId="urn:microsoft.com/office/officeart/2009/3/layout/CircleRelationship"/>
    <dgm:cxn modelId="{CD68D9D3-02F6-40C7-B9EF-E250297529D2}" type="presParOf" srcId="{A1A3314E-DDD0-4BFC-8D48-830B3847C8C1}" destId="{A4780608-C72B-40F2-A560-A83F55BD6ABF}" srcOrd="0" destOrd="0" presId="urn:microsoft.com/office/officeart/2009/3/layout/CircleRelationship"/>
    <dgm:cxn modelId="{596BC9C8-6F24-453F-B3FE-28C42F14142B}" type="presParOf" srcId="{F67C4AC6-D320-469D-8949-6AC26CBBA3A8}" destId="{693C14CE-CE42-41FE-8BD3-4BD5115D8392}" srcOrd="13" destOrd="0" presId="urn:microsoft.com/office/officeart/2009/3/layout/CircleRelationship"/>
    <dgm:cxn modelId="{F5A39069-E401-4B55-8072-1919E382BFD8}" type="presParOf" srcId="{693C14CE-CE42-41FE-8BD3-4BD5115D8392}" destId="{94C35534-E508-479C-BE42-766976EE223C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E2CB039-CC31-48A4-8156-6B36281AE8EC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0360BBF-6709-42DA-A6DE-B8193ABE792F}">
      <dgm:prSet phldrT="[Text]" custT="1"/>
      <dgm:spPr/>
      <dgm:t>
        <a:bodyPr vert="vert"/>
        <a:lstStyle/>
        <a:p>
          <a:r>
            <a:rPr lang="sr-Cyrl-RS" sz="3000" dirty="0"/>
            <a:t>На основу чега се доноси буџет</a:t>
          </a:r>
          <a:r>
            <a:rPr lang="en-US" sz="3000" dirty="0"/>
            <a:t>? </a:t>
          </a:r>
        </a:p>
      </dgm:t>
    </dgm:pt>
    <dgm:pt modelId="{F529A454-219A-454C-B138-14C3B361B39F}" type="parTrans" cxnId="{CFDBCFE1-4797-458E-A0CF-256D1699DCBD}">
      <dgm:prSet/>
      <dgm:spPr/>
      <dgm:t>
        <a:bodyPr/>
        <a:lstStyle/>
        <a:p>
          <a:endParaRPr lang="en-US"/>
        </a:p>
      </dgm:t>
    </dgm:pt>
    <dgm:pt modelId="{B5AC9C0B-1D20-4957-A866-89ED18231A73}" type="sibTrans" cxnId="{CFDBCFE1-4797-458E-A0CF-256D1699DCBD}">
      <dgm:prSet/>
      <dgm:spPr/>
      <dgm:t>
        <a:bodyPr/>
        <a:lstStyle/>
        <a:p>
          <a:endParaRPr lang="en-US"/>
        </a:p>
      </dgm:t>
    </dgm:pt>
    <dgm:pt modelId="{0150A799-C83B-499D-BB9F-10C758CEFD9B}">
      <dgm:prSet phldrT="[Text]" custT="1"/>
      <dgm:spPr/>
      <dgm:t>
        <a:bodyPr anchor="t"/>
        <a:lstStyle/>
        <a:p>
          <a:pPr algn="l"/>
          <a:r>
            <a:rPr lang="sr-Cyrl-RS" sz="1400" dirty="0"/>
            <a:t>Закони и прописи:</a:t>
          </a:r>
        </a:p>
        <a:p>
          <a:pPr algn="l"/>
          <a:r>
            <a:rPr lang="sr-Cyrl-RS" sz="1400" dirty="0"/>
            <a:t>Закон о финансирању локалне самоуправе,</a:t>
          </a:r>
          <a:endParaRPr lang="sr-Latn-RS" sz="1400" dirty="0"/>
        </a:p>
        <a:p>
          <a:pPr algn="l"/>
          <a:r>
            <a:rPr lang="sr-Cyrl-RS" sz="1400" dirty="0"/>
            <a:t>Закон о буџетском систему,</a:t>
          </a:r>
          <a:endParaRPr lang="sr-Latn-RS" sz="1400" dirty="0"/>
        </a:p>
        <a:p>
          <a:pPr algn="l"/>
          <a:r>
            <a:rPr lang="sr-Cyrl-RS" sz="1400" dirty="0"/>
            <a:t>Закон о локалној самоуправи, </a:t>
          </a:r>
          <a:endParaRPr lang="sr-Latn-RS" sz="1400" dirty="0"/>
        </a:p>
        <a:p>
          <a:pPr algn="l"/>
          <a:r>
            <a:rPr lang="sr-Cyrl-RS" sz="1400" dirty="0"/>
            <a:t>Упутство Министарства финансија за припрему одлуке о буџету за </a:t>
          </a:r>
          <a:r>
            <a:rPr lang="sr-Cyrl-RS" sz="1400" dirty="0" smtClean="0"/>
            <a:t>202</a:t>
          </a:r>
          <a:r>
            <a:rPr lang="en-US" sz="1400" dirty="0" smtClean="0"/>
            <a:t>1</a:t>
          </a:r>
          <a:r>
            <a:rPr lang="sr-Cyrl-RS" sz="1400" dirty="0" smtClean="0"/>
            <a:t>. </a:t>
          </a:r>
          <a:r>
            <a:rPr lang="sr-Cyrl-RS" sz="1400" dirty="0"/>
            <a:t>годину и др.</a:t>
          </a:r>
        </a:p>
        <a:p>
          <a:pPr algn="l"/>
          <a:r>
            <a:rPr lang="sr-Cyrl-RS" sz="1400" dirty="0">
              <a:solidFill>
                <a:schemeClr val="tx1"/>
              </a:solidFill>
            </a:rPr>
            <a:t>Сви посебни прописи којима су утврђене надлежности ЈЛС</a:t>
          </a:r>
          <a:endParaRPr lang="sr-Cyrl-RS" sz="1400" dirty="0"/>
        </a:p>
      </dgm:t>
    </dgm:pt>
    <dgm:pt modelId="{F2167233-387A-4C2A-92FA-201B800AF2E5}" type="parTrans" cxnId="{2258ECB3-705E-4310-8AB9-ADAE767310BF}">
      <dgm:prSet/>
      <dgm:spPr/>
      <dgm:t>
        <a:bodyPr/>
        <a:lstStyle/>
        <a:p>
          <a:endParaRPr lang="en-US"/>
        </a:p>
      </dgm:t>
    </dgm:pt>
    <dgm:pt modelId="{C4F81D71-55D6-477B-91FF-B7E8CDA27FA4}" type="sibTrans" cxnId="{2258ECB3-705E-4310-8AB9-ADAE767310BF}">
      <dgm:prSet/>
      <dgm:spPr/>
      <dgm:t>
        <a:bodyPr/>
        <a:lstStyle/>
        <a:p>
          <a:endParaRPr lang="en-US"/>
        </a:p>
      </dgm:t>
    </dgm:pt>
    <dgm:pt modelId="{DA59984A-EA45-43D5-8622-7135015E39DC}">
      <dgm:prSet phldrT="[Text]" custT="1"/>
      <dgm:spPr/>
      <dgm:t>
        <a:bodyPr/>
        <a:lstStyle/>
        <a:p>
          <a:pPr algn="l"/>
          <a:r>
            <a:rPr lang="sr-Cyrl-RS" sz="1400" dirty="0"/>
            <a:t>Стратешки документи:</a:t>
          </a:r>
        </a:p>
        <a:p>
          <a:pPr algn="l"/>
          <a:r>
            <a:rPr lang="sr-Cyrl-RS" sz="1400" dirty="0"/>
            <a:t>Стратегија развоја</a:t>
          </a:r>
          <a:endParaRPr lang="sr-Latn-RS" sz="1400" dirty="0">
            <a:solidFill>
              <a:srgbClr val="FF0000"/>
            </a:solidFill>
          </a:endParaRPr>
        </a:p>
        <a:p>
          <a:pPr algn="l"/>
          <a:r>
            <a:rPr lang="sr-Cyrl-RS" sz="1400" dirty="0"/>
            <a:t>Акциони планови за поједине области</a:t>
          </a:r>
          <a:endParaRPr lang="en-US" sz="1400" dirty="0"/>
        </a:p>
      </dgm:t>
    </dgm:pt>
    <dgm:pt modelId="{346E9DC4-0947-473F-AED9-9AECED92978F}" type="parTrans" cxnId="{5CB019DC-D02B-4F72-8799-DCEC8949294E}">
      <dgm:prSet/>
      <dgm:spPr/>
      <dgm:t>
        <a:bodyPr/>
        <a:lstStyle/>
        <a:p>
          <a:endParaRPr lang="en-US"/>
        </a:p>
      </dgm:t>
    </dgm:pt>
    <dgm:pt modelId="{518CC24E-4035-4B8A-A82C-EA8D78A041FF}" type="sibTrans" cxnId="{5CB019DC-D02B-4F72-8799-DCEC8949294E}">
      <dgm:prSet/>
      <dgm:spPr/>
      <dgm:t>
        <a:bodyPr/>
        <a:lstStyle/>
        <a:p>
          <a:endParaRPr lang="en-US"/>
        </a:p>
      </dgm:t>
    </dgm:pt>
    <dgm:pt modelId="{12F72430-90C8-46E7-9363-A8933111BAFD}">
      <dgm:prSet phldrT="[Text]" custT="1"/>
      <dgm:spPr/>
      <dgm:t>
        <a:bodyPr/>
        <a:lstStyle/>
        <a:p>
          <a:pPr algn="l"/>
          <a:r>
            <a:rPr lang="sr-Cyrl-RS" sz="1400" dirty="0"/>
            <a:t>Потребе буџетских корисника</a:t>
          </a:r>
          <a:endParaRPr lang="en-US" sz="1400" dirty="0"/>
        </a:p>
      </dgm:t>
    </dgm:pt>
    <dgm:pt modelId="{9324F21A-CF22-404B-991C-F0FAD04F1E1A}" type="parTrans" cxnId="{4EE02A3D-8F83-4292-A026-1515ED03FF36}">
      <dgm:prSet/>
      <dgm:spPr/>
      <dgm:t>
        <a:bodyPr/>
        <a:lstStyle/>
        <a:p>
          <a:endParaRPr lang="en-US"/>
        </a:p>
      </dgm:t>
    </dgm:pt>
    <dgm:pt modelId="{DF00040C-AB67-4D43-B520-7E02E511DCB9}" type="sibTrans" cxnId="{4EE02A3D-8F83-4292-A026-1515ED03FF36}">
      <dgm:prSet/>
      <dgm:spPr/>
      <dgm:t>
        <a:bodyPr/>
        <a:lstStyle/>
        <a:p>
          <a:endParaRPr lang="en-US"/>
        </a:p>
      </dgm:t>
    </dgm:pt>
    <dgm:pt modelId="{CACC7C31-0A19-4B77-8109-9AAB9EC25D20}">
      <dgm:prSet phldrT="[Text]" custT="1"/>
      <dgm:spPr/>
      <dgm:t>
        <a:bodyPr/>
        <a:lstStyle/>
        <a:p>
          <a:pPr algn="l"/>
          <a:r>
            <a:rPr lang="sr-Cyrl-RS" sz="1400" dirty="0"/>
            <a:t>Започети пројекти из ранијих година</a:t>
          </a:r>
          <a:endParaRPr lang="en-US" sz="1400" dirty="0"/>
        </a:p>
      </dgm:t>
    </dgm:pt>
    <dgm:pt modelId="{F68F9F1A-A0AC-4627-BB76-A21CB9C16ACA}" type="parTrans" cxnId="{C3F3E9EA-BE7C-42FA-A974-B6909D195A40}">
      <dgm:prSet/>
      <dgm:spPr/>
      <dgm:t>
        <a:bodyPr/>
        <a:lstStyle/>
        <a:p>
          <a:endParaRPr lang="en-US"/>
        </a:p>
      </dgm:t>
    </dgm:pt>
    <dgm:pt modelId="{D22C3584-0D16-4A12-B343-F9C335256014}" type="sibTrans" cxnId="{C3F3E9EA-BE7C-42FA-A974-B6909D195A40}">
      <dgm:prSet/>
      <dgm:spPr/>
      <dgm:t>
        <a:bodyPr/>
        <a:lstStyle/>
        <a:p>
          <a:endParaRPr lang="en-US"/>
        </a:p>
      </dgm:t>
    </dgm:pt>
    <dgm:pt modelId="{24C9F698-7D4E-4709-8117-FB7CF1BB6ECA}">
      <dgm:prSet phldrT="[Text]" custT="1"/>
      <dgm:spPr/>
      <dgm:t>
        <a:bodyPr/>
        <a:lstStyle/>
        <a:p>
          <a:pPr algn="l"/>
          <a:r>
            <a:rPr lang="sr-Cyrl-RS" sz="1400" dirty="0"/>
            <a:t>Остварење прошлогодишњег буџета</a:t>
          </a:r>
          <a:endParaRPr lang="en-US" sz="1400" dirty="0"/>
        </a:p>
      </dgm:t>
    </dgm:pt>
    <dgm:pt modelId="{B764CED6-B38C-4590-855F-1F4460EB1A27}" type="parTrans" cxnId="{04C92B63-107A-49B7-9300-E9098DE5DF6A}">
      <dgm:prSet/>
      <dgm:spPr/>
      <dgm:t>
        <a:bodyPr/>
        <a:lstStyle/>
        <a:p>
          <a:endParaRPr lang="en-US"/>
        </a:p>
      </dgm:t>
    </dgm:pt>
    <dgm:pt modelId="{F823D820-3815-46B0-8D53-E3C09C351FFB}" type="sibTrans" cxnId="{04C92B63-107A-49B7-9300-E9098DE5DF6A}">
      <dgm:prSet/>
      <dgm:spPr/>
      <dgm:t>
        <a:bodyPr/>
        <a:lstStyle/>
        <a:p>
          <a:endParaRPr lang="en-US"/>
        </a:p>
      </dgm:t>
    </dgm:pt>
    <dgm:pt modelId="{25DAE38A-FD8C-46C3-B34D-A50FB369E7DF}" type="pres">
      <dgm:prSet presAssocID="{0E2CB039-CC31-48A4-8156-6B36281AE8E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sr-Latn-RS"/>
        </a:p>
      </dgm:t>
    </dgm:pt>
    <dgm:pt modelId="{CB26C9DD-3124-450D-81B6-4B010B30C520}" type="pres">
      <dgm:prSet presAssocID="{00360BBF-6709-42DA-A6DE-B8193ABE792F}" presName="root1" presStyleCnt="0"/>
      <dgm:spPr/>
    </dgm:pt>
    <dgm:pt modelId="{D1C52863-34A6-4E04-9740-6E0567681A8F}" type="pres">
      <dgm:prSet presAssocID="{00360BBF-6709-42DA-A6DE-B8193ABE792F}" presName="LevelOneTextNode" presStyleLbl="node0" presStyleIdx="0" presStyleCnt="1" custScaleX="183914" custScaleY="90176">
        <dgm:presLayoutVars>
          <dgm:chPref val="3"/>
        </dgm:presLayoutVars>
      </dgm:prSet>
      <dgm:spPr/>
      <dgm:t>
        <a:bodyPr/>
        <a:lstStyle/>
        <a:p>
          <a:endParaRPr lang="sr-Latn-RS"/>
        </a:p>
      </dgm:t>
    </dgm:pt>
    <dgm:pt modelId="{CFBE3A7D-7CD3-413D-AA64-9100FA79E8D0}" type="pres">
      <dgm:prSet presAssocID="{00360BBF-6709-42DA-A6DE-B8193ABE792F}" presName="level2hierChild" presStyleCnt="0"/>
      <dgm:spPr/>
    </dgm:pt>
    <dgm:pt modelId="{25CF5DCC-0AE9-4D09-ABC1-8BE4D97FDFCB}" type="pres">
      <dgm:prSet presAssocID="{F2167233-387A-4C2A-92FA-201B800AF2E5}" presName="conn2-1" presStyleLbl="parChTrans1D2" presStyleIdx="0" presStyleCnt="5"/>
      <dgm:spPr/>
      <dgm:t>
        <a:bodyPr/>
        <a:lstStyle/>
        <a:p>
          <a:endParaRPr lang="sr-Latn-RS"/>
        </a:p>
      </dgm:t>
    </dgm:pt>
    <dgm:pt modelId="{61AA8207-A6A4-4905-9FD1-93C90724B340}" type="pres">
      <dgm:prSet presAssocID="{F2167233-387A-4C2A-92FA-201B800AF2E5}" presName="connTx" presStyleLbl="parChTrans1D2" presStyleIdx="0" presStyleCnt="5"/>
      <dgm:spPr/>
      <dgm:t>
        <a:bodyPr/>
        <a:lstStyle/>
        <a:p>
          <a:endParaRPr lang="sr-Latn-RS"/>
        </a:p>
      </dgm:t>
    </dgm:pt>
    <dgm:pt modelId="{E4E2AF43-D45C-43E2-8E5A-8B4F8328AA50}" type="pres">
      <dgm:prSet presAssocID="{0150A799-C83B-499D-BB9F-10C758CEFD9B}" presName="root2" presStyleCnt="0"/>
      <dgm:spPr/>
    </dgm:pt>
    <dgm:pt modelId="{AD67EDBF-32B4-495C-A262-4812FBE80932}" type="pres">
      <dgm:prSet presAssocID="{0150A799-C83B-499D-BB9F-10C758CEFD9B}" presName="LevelTwoTextNode" presStyleLbl="node2" presStyleIdx="0" presStyleCnt="5" custScaleX="189790" custScaleY="230123" custLinFactNeighborX="924" custLinFactNeighborY="6005">
        <dgm:presLayoutVars>
          <dgm:chPref val="3"/>
        </dgm:presLayoutVars>
      </dgm:prSet>
      <dgm:spPr/>
      <dgm:t>
        <a:bodyPr/>
        <a:lstStyle/>
        <a:p>
          <a:endParaRPr lang="sr-Latn-RS"/>
        </a:p>
      </dgm:t>
    </dgm:pt>
    <dgm:pt modelId="{BD88E36A-E711-4840-AED6-01651340FCD0}" type="pres">
      <dgm:prSet presAssocID="{0150A799-C83B-499D-BB9F-10C758CEFD9B}" presName="level3hierChild" presStyleCnt="0"/>
      <dgm:spPr/>
    </dgm:pt>
    <dgm:pt modelId="{F1903401-CDA9-4777-A04C-F19A89F110A0}" type="pres">
      <dgm:prSet presAssocID="{346E9DC4-0947-473F-AED9-9AECED92978F}" presName="conn2-1" presStyleLbl="parChTrans1D2" presStyleIdx="1" presStyleCnt="5"/>
      <dgm:spPr/>
      <dgm:t>
        <a:bodyPr/>
        <a:lstStyle/>
        <a:p>
          <a:endParaRPr lang="sr-Latn-RS"/>
        </a:p>
      </dgm:t>
    </dgm:pt>
    <dgm:pt modelId="{D23E054D-0742-441B-9D09-9EB576968A6E}" type="pres">
      <dgm:prSet presAssocID="{346E9DC4-0947-473F-AED9-9AECED92978F}" presName="connTx" presStyleLbl="parChTrans1D2" presStyleIdx="1" presStyleCnt="5"/>
      <dgm:spPr/>
      <dgm:t>
        <a:bodyPr/>
        <a:lstStyle/>
        <a:p>
          <a:endParaRPr lang="sr-Latn-RS"/>
        </a:p>
      </dgm:t>
    </dgm:pt>
    <dgm:pt modelId="{145ADC9F-A830-493F-9981-28A949B5D57E}" type="pres">
      <dgm:prSet presAssocID="{DA59984A-EA45-43D5-8622-7135015E39DC}" presName="root2" presStyleCnt="0"/>
      <dgm:spPr/>
    </dgm:pt>
    <dgm:pt modelId="{A288E7CD-845A-4B30-8D9E-0FCFF4059FF8}" type="pres">
      <dgm:prSet presAssocID="{DA59984A-EA45-43D5-8622-7135015E39DC}" presName="LevelTwoTextNode" presStyleLbl="node2" presStyleIdx="1" presStyleCnt="5" custScaleX="188329" custScaleY="95383">
        <dgm:presLayoutVars>
          <dgm:chPref val="3"/>
        </dgm:presLayoutVars>
      </dgm:prSet>
      <dgm:spPr/>
      <dgm:t>
        <a:bodyPr/>
        <a:lstStyle/>
        <a:p>
          <a:endParaRPr lang="sr-Latn-RS"/>
        </a:p>
      </dgm:t>
    </dgm:pt>
    <dgm:pt modelId="{8AF56EA1-EF0C-41F7-A64B-4E0DC746E609}" type="pres">
      <dgm:prSet presAssocID="{DA59984A-EA45-43D5-8622-7135015E39DC}" presName="level3hierChild" presStyleCnt="0"/>
      <dgm:spPr/>
    </dgm:pt>
    <dgm:pt modelId="{531482B3-13DA-4E77-8EF9-7A508768A321}" type="pres">
      <dgm:prSet presAssocID="{9324F21A-CF22-404B-991C-F0FAD04F1E1A}" presName="conn2-1" presStyleLbl="parChTrans1D2" presStyleIdx="2" presStyleCnt="5"/>
      <dgm:spPr/>
      <dgm:t>
        <a:bodyPr/>
        <a:lstStyle/>
        <a:p>
          <a:endParaRPr lang="sr-Latn-RS"/>
        </a:p>
      </dgm:t>
    </dgm:pt>
    <dgm:pt modelId="{92BF821D-14E3-40BB-B3C5-212A94A9CA22}" type="pres">
      <dgm:prSet presAssocID="{9324F21A-CF22-404B-991C-F0FAD04F1E1A}" presName="connTx" presStyleLbl="parChTrans1D2" presStyleIdx="2" presStyleCnt="5"/>
      <dgm:spPr/>
      <dgm:t>
        <a:bodyPr/>
        <a:lstStyle/>
        <a:p>
          <a:endParaRPr lang="sr-Latn-RS"/>
        </a:p>
      </dgm:t>
    </dgm:pt>
    <dgm:pt modelId="{CB322892-7746-46FA-9A5A-A13AAAB16AEB}" type="pres">
      <dgm:prSet presAssocID="{12F72430-90C8-46E7-9363-A8933111BAFD}" presName="root2" presStyleCnt="0"/>
      <dgm:spPr/>
    </dgm:pt>
    <dgm:pt modelId="{573F9BF2-AC82-43FC-A361-118085DB3D65}" type="pres">
      <dgm:prSet presAssocID="{12F72430-90C8-46E7-9363-A8933111BAFD}" presName="LevelTwoTextNode" presStyleLbl="node2" presStyleIdx="2" presStyleCnt="5" custScaleX="188642" custScaleY="48152">
        <dgm:presLayoutVars>
          <dgm:chPref val="3"/>
        </dgm:presLayoutVars>
      </dgm:prSet>
      <dgm:spPr/>
      <dgm:t>
        <a:bodyPr/>
        <a:lstStyle/>
        <a:p>
          <a:endParaRPr lang="sr-Latn-RS"/>
        </a:p>
      </dgm:t>
    </dgm:pt>
    <dgm:pt modelId="{83F1B72F-BD92-4E4B-8B73-2DBC7440818F}" type="pres">
      <dgm:prSet presAssocID="{12F72430-90C8-46E7-9363-A8933111BAFD}" presName="level3hierChild" presStyleCnt="0"/>
      <dgm:spPr/>
    </dgm:pt>
    <dgm:pt modelId="{EE8B77DA-77C5-46AD-80A2-BD307CFE9F0A}" type="pres">
      <dgm:prSet presAssocID="{F68F9F1A-A0AC-4627-BB76-A21CB9C16ACA}" presName="conn2-1" presStyleLbl="parChTrans1D2" presStyleIdx="3" presStyleCnt="5"/>
      <dgm:spPr/>
      <dgm:t>
        <a:bodyPr/>
        <a:lstStyle/>
        <a:p>
          <a:endParaRPr lang="sr-Latn-RS"/>
        </a:p>
      </dgm:t>
    </dgm:pt>
    <dgm:pt modelId="{7E8E6685-0078-4B86-BC52-3A0FBAF76686}" type="pres">
      <dgm:prSet presAssocID="{F68F9F1A-A0AC-4627-BB76-A21CB9C16ACA}" presName="connTx" presStyleLbl="parChTrans1D2" presStyleIdx="3" presStyleCnt="5"/>
      <dgm:spPr/>
      <dgm:t>
        <a:bodyPr/>
        <a:lstStyle/>
        <a:p>
          <a:endParaRPr lang="sr-Latn-RS"/>
        </a:p>
      </dgm:t>
    </dgm:pt>
    <dgm:pt modelId="{4C9B0C12-D40F-4085-B321-C72DDFDB9D14}" type="pres">
      <dgm:prSet presAssocID="{CACC7C31-0A19-4B77-8109-9AAB9EC25D20}" presName="root2" presStyleCnt="0"/>
      <dgm:spPr/>
    </dgm:pt>
    <dgm:pt modelId="{B2DE3A8A-BA09-499F-9C72-0630724E4538}" type="pres">
      <dgm:prSet presAssocID="{CACC7C31-0A19-4B77-8109-9AAB9EC25D20}" presName="LevelTwoTextNode" presStyleLbl="node2" presStyleIdx="3" presStyleCnt="5" custScaleX="188676" custScaleY="48056">
        <dgm:presLayoutVars>
          <dgm:chPref val="3"/>
        </dgm:presLayoutVars>
      </dgm:prSet>
      <dgm:spPr/>
      <dgm:t>
        <a:bodyPr/>
        <a:lstStyle/>
        <a:p>
          <a:endParaRPr lang="sr-Latn-RS"/>
        </a:p>
      </dgm:t>
    </dgm:pt>
    <dgm:pt modelId="{225055FE-8B42-4143-ADD3-8E6B554691DD}" type="pres">
      <dgm:prSet presAssocID="{CACC7C31-0A19-4B77-8109-9AAB9EC25D20}" presName="level3hierChild" presStyleCnt="0"/>
      <dgm:spPr/>
    </dgm:pt>
    <dgm:pt modelId="{69201674-1235-4FA7-9CBC-B675F6713E38}" type="pres">
      <dgm:prSet presAssocID="{B764CED6-B38C-4590-855F-1F4460EB1A27}" presName="conn2-1" presStyleLbl="parChTrans1D2" presStyleIdx="4" presStyleCnt="5"/>
      <dgm:spPr/>
      <dgm:t>
        <a:bodyPr/>
        <a:lstStyle/>
        <a:p>
          <a:endParaRPr lang="sr-Latn-RS"/>
        </a:p>
      </dgm:t>
    </dgm:pt>
    <dgm:pt modelId="{EE9BE54A-48D2-43A6-AD4C-394C0EDDA292}" type="pres">
      <dgm:prSet presAssocID="{B764CED6-B38C-4590-855F-1F4460EB1A27}" presName="connTx" presStyleLbl="parChTrans1D2" presStyleIdx="4" presStyleCnt="5"/>
      <dgm:spPr/>
      <dgm:t>
        <a:bodyPr/>
        <a:lstStyle/>
        <a:p>
          <a:endParaRPr lang="sr-Latn-RS"/>
        </a:p>
      </dgm:t>
    </dgm:pt>
    <dgm:pt modelId="{991F253B-0E4F-40EA-A604-E0113D6B712C}" type="pres">
      <dgm:prSet presAssocID="{24C9F698-7D4E-4709-8117-FB7CF1BB6ECA}" presName="root2" presStyleCnt="0"/>
      <dgm:spPr/>
    </dgm:pt>
    <dgm:pt modelId="{94F14A6F-3CD0-4A17-88D3-6F4D0EB2D4E6}" type="pres">
      <dgm:prSet presAssocID="{24C9F698-7D4E-4709-8117-FB7CF1BB6ECA}" presName="LevelTwoTextNode" presStyleLbl="node2" presStyleIdx="4" presStyleCnt="5" custScaleX="189623" custScaleY="49763">
        <dgm:presLayoutVars>
          <dgm:chPref val="3"/>
        </dgm:presLayoutVars>
      </dgm:prSet>
      <dgm:spPr/>
      <dgm:t>
        <a:bodyPr/>
        <a:lstStyle/>
        <a:p>
          <a:endParaRPr lang="sr-Latn-RS"/>
        </a:p>
      </dgm:t>
    </dgm:pt>
    <dgm:pt modelId="{29A4DBB5-5792-469E-B23C-2F896481FC4D}" type="pres">
      <dgm:prSet presAssocID="{24C9F698-7D4E-4709-8117-FB7CF1BB6ECA}" presName="level3hierChild" presStyleCnt="0"/>
      <dgm:spPr/>
    </dgm:pt>
  </dgm:ptLst>
  <dgm:cxnLst>
    <dgm:cxn modelId="{40388A68-B94C-4A35-8C64-05C5C0A60913}" type="presOf" srcId="{F2167233-387A-4C2A-92FA-201B800AF2E5}" destId="{61AA8207-A6A4-4905-9FD1-93C90724B340}" srcOrd="1" destOrd="0" presId="urn:microsoft.com/office/officeart/2008/layout/HorizontalMultiLevelHierarchy"/>
    <dgm:cxn modelId="{EBEF4ADE-627A-4970-BBED-45B55431C879}" type="presOf" srcId="{F68F9F1A-A0AC-4627-BB76-A21CB9C16ACA}" destId="{EE8B77DA-77C5-46AD-80A2-BD307CFE9F0A}" srcOrd="0" destOrd="0" presId="urn:microsoft.com/office/officeart/2008/layout/HorizontalMultiLevelHierarchy"/>
    <dgm:cxn modelId="{296FDAD7-32B9-4AA6-AB43-27535B1CEDA1}" type="presOf" srcId="{B764CED6-B38C-4590-855F-1F4460EB1A27}" destId="{EE9BE54A-48D2-43A6-AD4C-394C0EDDA292}" srcOrd="1" destOrd="0" presId="urn:microsoft.com/office/officeart/2008/layout/HorizontalMultiLevelHierarchy"/>
    <dgm:cxn modelId="{2258ECB3-705E-4310-8AB9-ADAE767310BF}" srcId="{00360BBF-6709-42DA-A6DE-B8193ABE792F}" destId="{0150A799-C83B-499D-BB9F-10C758CEFD9B}" srcOrd="0" destOrd="0" parTransId="{F2167233-387A-4C2A-92FA-201B800AF2E5}" sibTransId="{C4F81D71-55D6-477B-91FF-B7E8CDA27FA4}"/>
    <dgm:cxn modelId="{D638D777-8D10-48F2-B9D8-6C3134F26FF3}" type="presOf" srcId="{00360BBF-6709-42DA-A6DE-B8193ABE792F}" destId="{D1C52863-34A6-4E04-9740-6E0567681A8F}" srcOrd="0" destOrd="0" presId="urn:microsoft.com/office/officeart/2008/layout/HorizontalMultiLevelHierarchy"/>
    <dgm:cxn modelId="{9435DEE7-B833-45BD-8BAB-C370E3ADA3A3}" type="presOf" srcId="{F2167233-387A-4C2A-92FA-201B800AF2E5}" destId="{25CF5DCC-0AE9-4D09-ABC1-8BE4D97FDFCB}" srcOrd="0" destOrd="0" presId="urn:microsoft.com/office/officeart/2008/layout/HorizontalMultiLevelHierarchy"/>
    <dgm:cxn modelId="{54DF95BD-B55C-478B-B176-94F45C467DEA}" type="presOf" srcId="{24C9F698-7D4E-4709-8117-FB7CF1BB6ECA}" destId="{94F14A6F-3CD0-4A17-88D3-6F4D0EB2D4E6}" srcOrd="0" destOrd="0" presId="urn:microsoft.com/office/officeart/2008/layout/HorizontalMultiLevelHierarchy"/>
    <dgm:cxn modelId="{04C92B63-107A-49B7-9300-E9098DE5DF6A}" srcId="{00360BBF-6709-42DA-A6DE-B8193ABE792F}" destId="{24C9F698-7D4E-4709-8117-FB7CF1BB6ECA}" srcOrd="4" destOrd="0" parTransId="{B764CED6-B38C-4590-855F-1F4460EB1A27}" sibTransId="{F823D820-3815-46B0-8D53-E3C09C351FFB}"/>
    <dgm:cxn modelId="{2C85DAA3-D0FC-43CA-9B0A-F73BC8EBF88D}" type="presOf" srcId="{9324F21A-CF22-404B-991C-F0FAD04F1E1A}" destId="{92BF821D-14E3-40BB-B3C5-212A94A9CA22}" srcOrd="1" destOrd="0" presId="urn:microsoft.com/office/officeart/2008/layout/HorizontalMultiLevelHierarchy"/>
    <dgm:cxn modelId="{C39D5786-DF54-4F2D-BB08-544A5A89AC42}" type="presOf" srcId="{DA59984A-EA45-43D5-8622-7135015E39DC}" destId="{A288E7CD-845A-4B30-8D9E-0FCFF4059FF8}" srcOrd="0" destOrd="0" presId="urn:microsoft.com/office/officeart/2008/layout/HorizontalMultiLevelHierarchy"/>
    <dgm:cxn modelId="{34283C31-8592-4422-A1A3-73AB4C9D03AC}" type="presOf" srcId="{346E9DC4-0947-473F-AED9-9AECED92978F}" destId="{F1903401-CDA9-4777-A04C-F19A89F110A0}" srcOrd="0" destOrd="0" presId="urn:microsoft.com/office/officeart/2008/layout/HorizontalMultiLevelHierarchy"/>
    <dgm:cxn modelId="{4EE02A3D-8F83-4292-A026-1515ED03FF36}" srcId="{00360BBF-6709-42DA-A6DE-B8193ABE792F}" destId="{12F72430-90C8-46E7-9363-A8933111BAFD}" srcOrd="2" destOrd="0" parTransId="{9324F21A-CF22-404B-991C-F0FAD04F1E1A}" sibTransId="{DF00040C-AB67-4D43-B520-7E02E511DCB9}"/>
    <dgm:cxn modelId="{5F3E36FB-962E-4D75-AA46-DDFDEC90684F}" type="presOf" srcId="{9324F21A-CF22-404B-991C-F0FAD04F1E1A}" destId="{531482B3-13DA-4E77-8EF9-7A508768A321}" srcOrd="0" destOrd="0" presId="urn:microsoft.com/office/officeart/2008/layout/HorizontalMultiLevelHierarchy"/>
    <dgm:cxn modelId="{E5279A4E-EE6C-4FFB-B246-5E27296AFE3A}" type="presOf" srcId="{12F72430-90C8-46E7-9363-A8933111BAFD}" destId="{573F9BF2-AC82-43FC-A361-118085DB3D65}" srcOrd="0" destOrd="0" presId="urn:microsoft.com/office/officeart/2008/layout/HorizontalMultiLevelHierarchy"/>
    <dgm:cxn modelId="{E2BD27D4-DAC4-4519-8D15-C28EE4B2AB17}" type="presOf" srcId="{CACC7C31-0A19-4B77-8109-9AAB9EC25D20}" destId="{B2DE3A8A-BA09-499F-9C72-0630724E4538}" srcOrd="0" destOrd="0" presId="urn:microsoft.com/office/officeart/2008/layout/HorizontalMultiLevelHierarchy"/>
    <dgm:cxn modelId="{01BF0D4B-39BD-418F-9FD8-FA1BCFA1191B}" type="presOf" srcId="{0150A799-C83B-499D-BB9F-10C758CEFD9B}" destId="{AD67EDBF-32B4-495C-A262-4812FBE80932}" srcOrd="0" destOrd="0" presId="urn:microsoft.com/office/officeart/2008/layout/HorizontalMultiLevelHierarchy"/>
    <dgm:cxn modelId="{CFDBCFE1-4797-458E-A0CF-256D1699DCBD}" srcId="{0E2CB039-CC31-48A4-8156-6B36281AE8EC}" destId="{00360BBF-6709-42DA-A6DE-B8193ABE792F}" srcOrd="0" destOrd="0" parTransId="{F529A454-219A-454C-B138-14C3B361B39F}" sibTransId="{B5AC9C0B-1D20-4957-A866-89ED18231A73}"/>
    <dgm:cxn modelId="{5CB019DC-D02B-4F72-8799-DCEC8949294E}" srcId="{00360BBF-6709-42DA-A6DE-B8193ABE792F}" destId="{DA59984A-EA45-43D5-8622-7135015E39DC}" srcOrd="1" destOrd="0" parTransId="{346E9DC4-0947-473F-AED9-9AECED92978F}" sibTransId="{518CC24E-4035-4B8A-A82C-EA8D78A041FF}"/>
    <dgm:cxn modelId="{200F0BB4-194A-4F9E-8035-F09C349D5691}" type="presOf" srcId="{346E9DC4-0947-473F-AED9-9AECED92978F}" destId="{D23E054D-0742-441B-9D09-9EB576968A6E}" srcOrd="1" destOrd="0" presId="urn:microsoft.com/office/officeart/2008/layout/HorizontalMultiLevelHierarchy"/>
    <dgm:cxn modelId="{C3F3E9EA-BE7C-42FA-A974-B6909D195A40}" srcId="{00360BBF-6709-42DA-A6DE-B8193ABE792F}" destId="{CACC7C31-0A19-4B77-8109-9AAB9EC25D20}" srcOrd="3" destOrd="0" parTransId="{F68F9F1A-A0AC-4627-BB76-A21CB9C16ACA}" sibTransId="{D22C3584-0D16-4A12-B343-F9C335256014}"/>
    <dgm:cxn modelId="{576C8ACB-F866-4817-A9DB-50D6A32736E8}" type="presOf" srcId="{F68F9F1A-A0AC-4627-BB76-A21CB9C16ACA}" destId="{7E8E6685-0078-4B86-BC52-3A0FBAF76686}" srcOrd="1" destOrd="0" presId="urn:microsoft.com/office/officeart/2008/layout/HorizontalMultiLevelHierarchy"/>
    <dgm:cxn modelId="{95AB8CFE-8FB4-44AD-859A-6210B1783C5C}" type="presOf" srcId="{0E2CB039-CC31-48A4-8156-6B36281AE8EC}" destId="{25DAE38A-FD8C-46C3-B34D-A50FB369E7DF}" srcOrd="0" destOrd="0" presId="urn:microsoft.com/office/officeart/2008/layout/HorizontalMultiLevelHierarchy"/>
    <dgm:cxn modelId="{FB5A4DD2-91D2-40A1-813C-E41EC57616AE}" type="presOf" srcId="{B764CED6-B38C-4590-855F-1F4460EB1A27}" destId="{69201674-1235-4FA7-9CBC-B675F6713E38}" srcOrd="0" destOrd="0" presId="urn:microsoft.com/office/officeart/2008/layout/HorizontalMultiLevelHierarchy"/>
    <dgm:cxn modelId="{F43F3809-C85D-45B0-8B1F-A48A2240F7FD}" type="presParOf" srcId="{25DAE38A-FD8C-46C3-B34D-A50FB369E7DF}" destId="{CB26C9DD-3124-450D-81B6-4B010B30C520}" srcOrd="0" destOrd="0" presId="urn:microsoft.com/office/officeart/2008/layout/HorizontalMultiLevelHierarchy"/>
    <dgm:cxn modelId="{2944E46B-0331-4BCB-A798-32B203C58265}" type="presParOf" srcId="{CB26C9DD-3124-450D-81B6-4B010B30C520}" destId="{D1C52863-34A6-4E04-9740-6E0567681A8F}" srcOrd="0" destOrd="0" presId="urn:microsoft.com/office/officeart/2008/layout/HorizontalMultiLevelHierarchy"/>
    <dgm:cxn modelId="{F2729F2A-A943-4A2C-87AA-9EA209FBF982}" type="presParOf" srcId="{CB26C9DD-3124-450D-81B6-4B010B30C520}" destId="{CFBE3A7D-7CD3-413D-AA64-9100FA79E8D0}" srcOrd="1" destOrd="0" presId="urn:microsoft.com/office/officeart/2008/layout/HorizontalMultiLevelHierarchy"/>
    <dgm:cxn modelId="{BEF379DB-5DFA-4386-AFDB-5F4C6BAEF77C}" type="presParOf" srcId="{CFBE3A7D-7CD3-413D-AA64-9100FA79E8D0}" destId="{25CF5DCC-0AE9-4D09-ABC1-8BE4D97FDFCB}" srcOrd="0" destOrd="0" presId="urn:microsoft.com/office/officeart/2008/layout/HorizontalMultiLevelHierarchy"/>
    <dgm:cxn modelId="{6B6EE897-CB21-494F-A275-3F65B2330CD8}" type="presParOf" srcId="{25CF5DCC-0AE9-4D09-ABC1-8BE4D97FDFCB}" destId="{61AA8207-A6A4-4905-9FD1-93C90724B340}" srcOrd="0" destOrd="0" presId="urn:microsoft.com/office/officeart/2008/layout/HorizontalMultiLevelHierarchy"/>
    <dgm:cxn modelId="{71C16420-94D0-4C4D-8826-0C65D893AC5A}" type="presParOf" srcId="{CFBE3A7D-7CD3-413D-AA64-9100FA79E8D0}" destId="{E4E2AF43-D45C-43E2-8E5A-8B4F8328AA50}" srcOrd="1" destOrd="0" presId="urn:microsoft.com/office/officeart/2008/layout/HorizontalMultiLevelHierarchy"/>
    <dgm:cxn modelId="{BF712BFE-C950-41CA-87C5-31BDD02EDEE5}" type="presParOf" srcId="{E4E2AF43-D45C-43E2-8E5A-8B4F8328AA50}" destId="{AD67EDBF-32B4-495C-A262-4812FBE80932}" srcOrd="0" destOrd="0" presId="urn:microsoft.com/office/officeart/2008/layout/HorizontalMultiLevelHierarchy"/>
    <dgm:cxn modelId="{7147CEBD-6915-4195-841E-7CD7DE6F33E4}" type="presParOf" srcId="{E4E2AF43-D45C-43E2-8E5A-8B4F8328AA50}" destId="{BD88E36A-E711-4840-AED6-01651340FCD0}" srcOrd="1" destOrd="0" presId="urn:microsoft.com/office/officeart/2008/layout/HorizontalMultiLevelHierarchy"/>
    <dgm:cxn modelId="{0A8A22A4-4EDA-4689-B0A9-1198A9E56F06}" type="presParOf" srcId="{CFBE3A7D-7CD3-413D-AA64-9100FA79E8D0}" destId="{F1903401-CDA9-4777-A04C-F19A89F110A0}" srcOrd="2" destOrd="0" presId="urn:microsoft.com/office/officeart/2008/layout/HorizontalMultiLevelHierarchy"/>
    <dgm:cxn modelId="{933306AF-1DFB-4BB3-9D7E-EFC678BAAB07}" type="presParOf" srcId="{F1903401-CDA9-4777-A04C-F19A89F110A0}" destId="{D23E054D-0742-441B-9D09-9EB576968A6E}" srcOrd="0" destOrd="0" presId="urn:microsoft.com/office/officeart/2008/layout/HorizontalMultiLevelHierarchy"/>
    <dgm:cxn modelId="{5944B083-DBD5-40A0-A7C2-97EE7928F409}" type="presParOf" srcId="{CFBE3A7D-7CD3-413D-AA64-9100FA79E8D0}" destId="{145ADC9F-A830-493F-9981-28A949B5D57E}" srcOrd="3" destOrd="0" presId="urn:microsoft.com/office/officeart/2008/layout/HorizontalMultiLevelHierarchy"/>
    <dgm:cxn modelId="{0CA230BB-4CD5-404C-BE9F-5BC1C225C2EE}" type="presParOf" srcId="{145ADC9F-A830-493F-9981-28A949B5D57E}" destId="{A288E7CD-845A-4B30-8D9E-0FCFF4059FF8}" srcOrd="0" destOrd="0" presId="urn:microsoft.com/office/officeart/2008/layout/HorizontalMultiLevelHierarchy"/>
    <dgm:cxn modelId="{3E6A55AD-4F8D-47D7-9596-9A9228B677C8}" type="presParOf" srcId="{145ADC9F-A830-493F-9981-28A949B5D57E}" destId="{8AF56EA1-EF0C-41F7-A64B-4E0DC746E609}" srcOrd="1" destOrd="0" presId="urn:microsoft.com/office/officeart/2008/layout/HorizontalMultiLevelHierarchy"/>
    <dgm:cxn modelId="{09BC75D1-9083-4561-85C8-75AF4AA86828}" type="presParOf" srcId="{CFBE3A7D-7CD3-413D-AA64-9100FA79E8D0}" destId="{531482B3-13DA-4E77-8EF9-7A508768A321}" srcOrd="4" destOrd="0" presId="urn:microsoft.com/office/officeart/2008/layout/HorizontalMultiLevelHierarchy"/>
    <dgm:cxn modelId="{4EAC49D4-BDB5-4EB2-8578-C2E070F88431}" type="presParOf" srcId="{531482B3-13DA-4E77-8EF9-7A508768A321}" destId="{92BF821D-14E3-40BB-B3C5-212A94A9CA22}" srcOrd="0" destOrd="0" presId="urn:microsoft.com/office/officeart/2008/layout/HorizontalMultiLevelHierarchy"/>
    <dgm:cxn modelId="{D8757985-95D4-41F4-9DDE-14544475857D}" type="presParOf" srcId="{CFBE3A7D-7CD3-413D-AA64-9100FA79E8D0}" destId="{CB322892-7746-46FA-9A5A-A13AAAB16AEB}" srcOrd="5" destOrd="0" presId="urn:microsoft.com/office/officeart/2008/layout/HorizontalMultiLevelHierarchy"/>
    <dgm:cxn modelId="{73C89E73-4139-434D-87AD-ADAD0C59E908}" type="presParOf" srcId="{CB322892-7746-46FA-9A5A-A13AAAB16AEB}" destId="{573F9BF2-AC82-43FC-A361-118085DB3D65}" srcOrd="0" destOrd="0" presId="urn:microsoft.com/office/officeart/2008/layout/HorizontalMultiLevelHierarchy"/>
    <dgm:cxn modelId="{88F62846-FA46-46DD-9A34-88ED39FBC415}" type="presParOf" srcId="{CB322892-7746-46FA-9A5A-A13AAAB16AEB}" destId="{83F1B72F-BD92-4E4B-8B73-2DBC7440818F}" srcOrd="1" destOrd="0" presId="urn:microsoft.com/office/officeart/2008/layout/HorizontalMultiLevelHierarchy"/>
    <dgm:cxn modelId="{8F20CA88-25B3-4493-842E-3AFF0C66C0F8}" type="presParOf" srcId="{CFBE3A7D-7CD3-413D-AA64-9100FA79E8D0}" destId="{EE8B77DA-77C5-46AD-80A2-BD307CFE9F0A}" srcOrd="6" destOrd="0" presId="urn:microsoft.com/office/officeart/2008/layout/HorizontalMultiLevelHierarchy"/>
    <dgm:cxn modelId="{46BD5FA2-135F-4D9F-8AF7-F80EFFC323A9}" type="presParOf" srcId="{EE8B77DA-77C5-46AD-80A2-BD307CFE9F0A}" destId="{7E8E6685-0078-4B86-BC52-3A0FBAF76686}" srcOrd="0" destOrd="0" presId="urn:microsoft.com/office/officeart/2008/layout/HorizontalMultiLevelHierarchy"/>
    <dgm:cxn modelId="{46BBF2DE-5F5D-431F-8623-48417D871D57}" type="presParOf" srcId="{CFBE3A7D-7CD3-413D-AA64-9100FA79E8D0}" destId="{4C9B0C12-D40F-4085-B321-C72DDFDB9D14}" srcOrd="7" destOrd="0" presId="urn:microsoft.com/office/officeart/2008/layout/HorizontalMultiLevelHierarchy"/>
    <dgm:cxn modelId="{7CBD2BF3-D51D-4346-927D-53D4E821F69D}" type="presParOf" srcId="{4C9B0C12-D40F-4085-B321-C72DDFDB9D14}" destId="{B2DE3A8A-BA09-499F-9C72-0630724E4538}" srcOrd="0" destOrd="0" presId="urn:microsoft.com/office/officeart/2008/layout/HorizontalMultiLevelHierarchy"/>
    <dgm:cxn modelId="{39EEF601-0469-429F-A54A-4FBE9BDF5D36}" type="presParOf" srcId="{4C9B0C12-D40F-4085-B321-C72DDFDB9D14}" destId="{225055FE-8B42-4143-ADD3-8E6B554691DD}" srcOrd="1" destOrd="0" presId="urn:microsoft.com/office/officeart/2008/layout/HorizontalMultiLevelHierarchy"/>
    <dgm:cxn modelId="{144FBA39-8477-41EA-916B-954C479349CC}" type="presParOf" srcId="{CFBE3A7D-7CD3-413D-AA64-9100FA79E8D0}" destId="{69201674-1235-4FA7-9CBC-B675F6713E38}" srcOrd="8" destOrd="0" presId="urn:microsoft.com/office/officeart/2008/layout/HorizontalMultiLevelHierarchy"/>
    <dgm:cxn modelId="{92AA3B83-8E15-4435-BF74-F86C5A05BEEA}" type="presParOf" srcId="{69201674-1235-4FA7-9CBC-B675F6713E38}" destId="{EE9BE54A-48D2-43A6-AD4C-394C0EDDA292}" srcOrd="0" destOrd="0" presId="urn:microsoft.com/office/officeart/2008/layout/HorizontalMultiLevelHierarchy"/>
    <dgm:cxn modelId="{C84FC69F-3CC3-4003-801C-5D64B1129CD7}" type="presParOf" srcId="{CFBE3A7D-7CD3-413D-AA64-9100FA79E8D0}" destId="{991F253B-0E4F-40EA-A604-E0113D6B712C}" srcOrd="9" destOrd="0" presId="urn:microsoft.com/office/officeart/2008/layout/HorizontalMultiLevelHierarchy"/>
    <dgm:cxn modelId="{24ABB6DB-8CD6-4C64-8306-CBA70F65EC0F}" type="presParOf" srcId="{991F253B-0E4F-40EA-A604-E0113D6B712C}" destId="{94F14A6F-3CD0-4A17-88D3-6F4D0EB2D4E6}" srcOrd="0" destOrd="0" presId="urn:microsoft.com/office/officeart/2008/layout/HorizontalMultiLevelHierarchy"/>
    <dgm:cxn modelId="{41ACFB4D-7855-49B0-ADAF-C505E803E4F5}" type="presParOf" srcId="{991F253B-0E4F-40EA-A604-E0113D6B712C}" destId="{29A4DBB5-5792-469E-B23C-2F896481FC4D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28ECFAC-63B3-40F0-9E03-B31D365E432C}" type="doc">
      <dgm:prSet loTypeId="urn:microsoft.com/office/officeart/2005/8/layout/equation1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567740A1-931A-404E-B8A7-DCAB60009AEA}">
      <dgm:prSet phldrT="[Text]" custT="1"/>
      <dgm:spPr/>
      <dgm:t>
        <a:bodyPr/>
        <a:lstStyle/>
        <a:p>
          <a:r>
            <a:rPr lang="sr-Cyrl-RS" sz="1300" dirty="0">
              <a:solidFill>
                <a:schemeClr val="bg1"/>
              </a:solidFill>
            </a:rPr>
            <a:t>Укупан буџет општине </a:t>
          </a:r>
          <a:r>
            <a:rPr lang="en-US" sz="1300" dirty="0" smtClean="0">
              <a:solidFill>
                <a:schemeClr val="bg1"/>
              </a:solidFill>
            </a:rPr>
            <a:t>2</a:t>
          </a:r>
          <a:r>
            <a:rPr lang="sr-Cyrl-RS" sz="1300" dirty="0" smtClean="0">
              <a:solidFill>
                <a:schemeClr val="bg1"/>
              </a:solidFill>
            </a:rPr>
            <a:t>.</a:t>
          </a:r>
          <a:r>
            <a:rPr lang="en-US" sz="1300" dirty="0" smtClean="0">
              <a:solidFill>
                <a:schemeClr val="bg1"/>
              </a:solidFill>
            </a:rPr>
            <a:t>301</a:t>
          </a:r>
          <a:r>
            <a:rPr lang="sr-Cyrl-RS" sz="1300" dirty="0" smtClean="0">
              <a:solidFill>
                <a:schemeClr val="bg1"/>
              </a:solidFill>
            </a:rPr>
            <a:t>.000.000</a:t>
          </a:r>
          <a:endParaRPr lang="en-US" sz="1300" dirty="0">
            <a:solidFill>
              <a:srgbClr val="FF0000"/>
            </a:solidFill>
          </a:endParaRPr>
        </a:p>
      </dgm:t>
    </dgm:pt>
    <dgm:pt modelId="{0643A071-2AC8-4124-916D-3A8BE5775A6D}" type="parTrans" cxnId="{B1A00774-0D3C-406F-9413-9997B0306F44}">
      <dgm:prSet/>
      <dgm:spPr/>
      <dgm:t>
        <a:bodyPr/>
        <a:lstStyle/>
        <a:p>
          <a:endParaRPr lang="en-US"/>
        </a:p>
      </dgm:t>
    </dgm:pt>
    <dgm:pt modelId="{097825AB-8F2B-4EF3-ABE1-7DCEF8027B99}" type="sibTrans" cxnId="{B1A00774-0D3C-406F-9413-9997B0306F44}">
      <dgm:prSet/>
      <dgm:spPr/>
      <dgm:t>
        <a:bodyPr/>
        <a:lstStyle/>
        <a:p>
          <a:endParaRPr lang="en-US"/>
        </a:p>
      </dgm:t>
    </dgm:pt>
    <dgm:pt modelId="{1F884CF4-1E4C-423F-AE7B-0BAC3D97360D}">
      <dgm:prSet/>
      <dgm:spPr/>
      <dgm:t>
        <a:bodyPr/>
        <a:lstStyle/>
        <a:p>
          <a:r>
            <a:rPr lang="sr-Cyrl-RS" dirty="0"/>
            <a:t>Средства из буџета општине </a:t>
          </a:r>
          <a:r>
            <a:rPr lang="en-US" dirty="0" smtClean="0"/>
            <a:t>2.036</a:t>
          </a:r>
          <a:r>
            <a:rPr lang="sr-Cyrl-RS" dirty="0" smtClean="0"/>
            <a:t>.</a:t>
          </a:r>
          <a:r>
            <a:rPr lang="en-US" dirty="0" smtClean="0"/>
            <a:t>297</a:t>
          </a:r>
          <a:r>
            <a:rPr lang="sr-Cyrl-RS" dirty="0" smtClean="0"/>
            <a:t>.</a:t>
          </a:r>
          <a:r>
            <a:rPr lang="en-US" dirty="0" smtClean="0"/>
            <a:t>000</a:t>
          </a:r>
          <a:endParaRPr lang="en-US" dirty="0">
            <a:solidFill>
              <a:srgbClr val="FF0000"/>
            </a:solidFill>
          </a:endParaRPr>
        </a:p>
      </dgm:t>
    </dgm:pt>
    <dgm:pt modelId="{B54F7004-6983-4114-82DE-5ADF4FEF4D02}" type="parTrans" cxnId="{70C4B168-53EF-4508-8C4E-A3F87A5F97DE}">
      <dgm:prSet/>
      <dgm:spPr/>
      <dgm:t>
        <a:bodyPr/>
        <a:lstStyle/>
        <a:p>
          <a:endParaRPr lang="en-US"/>
        </a:p>
      </dgm:t>
    </dgm:pt>
    <dgm:pt modelId="{1B723845-E0D1-4671-AE0F-32E0821595D7}" type="sibTrans" cxnId="{70C4B168-53EF-4508-8C4E-A3F87A5F97DE}">
      <dgm:prSet/>
      <dgm:spPr/>
      <dgm:t>
        <a:bodyPr/>
        <a:lstStyle/>
        <a:p>
          <a:endParaRPr lang="en-US"/>
        </a:p>
      </dgm:t>
    </dgm:pt>
    <dgm:pt modelId="{258C614E-C25D-47E8-BC69-ECC42BFEC5CC}">
      <dgm:prSet/>
      <dgm:spPr/>
      <dgm:t>
        <a:bodyPr/>
        <a:lstStyle/>
        <a:p>
          <a:r>
            <a:rPr lang="sr-Cyrl-RS" dirty="0"/>
            <a:t>Пренета средства из ранијих година</a:t>
          </a:r>
          <a:r>
            <a:rPr lang="sr-Cyrl-RS" dirty="0">
              <a:solidFill>
                <a:srgbClr val="FF0000"/>
              </a:solidFill>
            </a:rPr>
            <a:t> </a:t>
          </a:r>
          <a:r>
            <a:rPr lang="en-US" dirty="0" smtClean="0">
              <a:solidFill>
                <a:srgbClr val="FF0000"/>
              </a:solidFill>
            </a:rPr>
            <a:t>253</a:t>
          </a:r>
          <a:r>
            <a:rPr lang="sr-Cyrl-RS" dirty="0" smtClean="0">
              <a:solidFill>
                <a:srgbClr val="FF0000"/>
              </a:solidFill>
            </a:rPr>
            <a:t>.</a:t>
          </a:r>
          <a:r>
            <a:rPr lang="en-US" dirty="0" smtClean="0">
              <a:solidFill>
                <a:srgbClr val="FF0000"/>
              </a:solidFill>
            </a:rPr>
            <a:t>054</a:t>
          </a:r>
          <a:r>
            <a:rPr lang="sr-Cyrl-RS" dirty="0" smtClean="0">
              <a:solidFill>
                <a:srgbClr val="FF0000"/>
              </a:solidFill>
            </a:rPr>
            <a:t>.</a:t>
          </a:r>
          <a:r>
            <a:rPr lang="en-US" dirty="0" smtClean="0">
              <a:solidFill>
                <a:srgbClr val="FF0000"/>
              </a:solidFill>
            </a:rPr>
            <a:t>000</a:t>
          </a:r>
          <a:r>
            <a:rPr lang="sr-Cyrl-RS" dirty="0" smtClean="0">
              <a:solidFill>
                <a:srgbClr val="FF0000"/>
              </a:solidFill>
            </a:rPr>
            <a:t> </a:t>
          </a:r>
          <a:endParaRPr lang="en-US" dirty="0">
            <a:solidFill>
              <a:srgbClr val="FF0000"/>
            </a:solidFill>
          </a:endParaRPr>
        </a:p>
      </dgm:t>
    </dgm:pt>
    <dgm:pt modelId="{0EE00226-4F18-428E-857D-BB8AB5FED661}" type="parTrans" cxnId="{9FE065B6-BAF0-45E0-96C4-FBC1763BA102}">
      <dgm:prSet/>
      <dgm:spPr/>
      <dgm:t>
        <a:bodyPr/>
        <a:lstStyle/>
        <a:p>
          <a:endParaRPr lang="en-US"/>
        </a:p>
      </dgm:t>
    </dgm:pt>
    <dgm:pt modelId="{44AA7FFE-EC5D-4B4A-A884-0D1E57526835}" type="sibTrans" cxnId="{9FE065B6-BAF0-45E0-96C4-FBC1763BA102}">
      <dgm:prSet/>
      <dgm:spPr/>
      <dgm:t>
        <a:bodyPr/>
        <a:lstStyle/>
        <a:p>
          <a:endParaRPr lang="en-US"/>
        </a:p>
      </dgm:t>
    </dgm:pt>
    <dgm:pt modelId="{1BFF2E57-C3C3-41C5-AD27-AD5B38758512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sr-Cyrl-RS" dirty="0">
              <a:solidFill>
                <a:schemeClr val="bg1"/>
              </a:solidFill>
            </a:rPr>
            <a:t>Средства из осталих </a:t>
          </a:r>
          <a:r>
            <a:rPr lang="sr-Cyrl-RS" dirty="0" smtClean="0">
              <a:solidFill>
                <a:schemeClr val="bg1"/>
              </a:solidFill>
            </a:rPr>
            <a:t>извора </a:t>
          </a:r>
          <a:r>
            <a:rPr lang="en-US" dirty="0" smtClean="0">
              <a:solidFill>
                <a:schemeClr val="bg1"/>
              </a:solidFill>
            </a:rPr>
            <a:t>11</a:t>
          </a:r>
          <a:r>
            <a:rPr lang="sr-Cyrl-RS" dirty="0" smtClean="0">
              <a:solidFill>
                <a:schemeClr val="bg1"/>
              </a:solidFill>
            </a:rPr>
            <a:t>.</a:t>
          </a:r>
          <a:r>
            <a:rPr lang="en-US" dirty="0" smtClean="0">
              <a:solidFill>
                <a:schemeClr val="bg1"/>
              </a:solidFill>
            </a:rPr>
            <a:t>649</a:t>
          </a:r>
          <a:r>
            <a:rPr lang="sr-Cyrl-RS" dirty="0" smtClean="0">
              <a:solidFill>
                <a:schemeClr val="bg1"/>
              </a:solidFill>
            </a:rPr>
            <a:t>.000 </a:t>
          </a:r>
          <a:endParaRPr lang="en-US" dirty="0">
            <a:solidFill>
              <a:srgbClr val="FF0000"/>
            </a:solidFill>
          </a:endParaRPr>
        </a:p>
      </dgm:t>
    </dgm:pt>
    <dgm:pt modelId="{16C36D11-8C3A-418B-89AD-79984C43541D}" type="parTrans" cxnId="{102028BE-B492-4CC2-B891-2B4A0D121B22}">
      <dgm:prSet/>
      <dgm:spPr/>
      <dgm:t>
        <a:bodyPr/>
        <a:lstStyle/>
        <a:p>
          <a:endParaRPr lang="en-US"/>
        </a:p>
      </dgm:t>
    </dgm:pt>
    <dgm:pt modelId="{E3D49EE4-B8C9-4269-B149-653B95D47416}" type="sibTrans" cxnId="{102028BE-B492-4CC2-B891-2B4A0D121B22}">
      <dgm:prSet/>
      <dgm:spPr/>
      <dgm:t>
        <a:bodyPr/>
        <a:lstStyle/>
        <a:p>
          <a:endParaRPr lang="en-US"/>
        </a:p>
      </dgm:t>
    </dgm:pt>
    <dgm:pt modelId="{688A0EC4-0F6D-4987-959D-CA5F27B3CF24}" type="pres">
      <dgm:prSet presAssocID="{028ECFAC-63B3-40F0-9E03-B31D365E432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r-Latn-RS"/>
        </a:p>
      </dgm:t>
    </dgm:pt>
    <dgm:pt modelId="{D96E659A-663E-485D-BF89-FD74BE74A5C4}" type="pres">
      <dgm:prSet presAssocID="{1F884CF4-1E4C-423F-AE7B-0BAC3D97360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BA78071E-3EA3-4945-922C-AE021F34276A}" type="pres">
      <dgm:prSet presAssocID="{1B723845-E0D1-4671-AE0F-32E0821595D7}" presName="spacerL" presStyleCnt="0"/>
      <dgm:spPr/>
    </dgm:pt>
    <dgm:pt modelId="{98F3E7AB-6934-48FA-B82F-FBEAF1B2375D}" type="pres">
      <dgm:prSet presAssocID="{1B723845-E0D1-4671-AE0F-32E0821595D7}" presName="sibTrans" presStyleLbl="sibTrans2D1" presStyleIdx="0" presStyleCnt="3"/>
      <dgm:spPr/>
      <dgm:t>
        <a:bodyPr/>
        <a:lstStyle/>
        <a:p>
          <a:endParaRPr lang="sr-Latn-RS"/>
        </a:p>
      </dgm:t>
    </dgm:pt>
    <dgm:pt modelId="{F9CA65E4-8785-4412-A513-0A2695416EE5}" type="pres">
      <dgm:prSet presAssocID="{1B723845-E0D1-4671-AE0F-32E0821595D7}" presName="spacerR" presStyleCnt="0"/>
      <dgm:spPr/>
    </dgm:pt>
    <dgm:pt modelId="{2F60A798-586E-4E47-B649-25F047F36835}" type="pres">
      <dgm:prSet presAssocID="{258C614E-C25D-47E8-BC69-ECC42BFEC5CC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F90D06A4-272D-4E58-B7CB-EB8C424E859B}" type="pres">
      <dgm:prSet presAssocID="{44AA7FFE-EC5D-4B4A-A884-0D1E57526835}" presName="spacerL" presStyleCnt="0"/>
      <dgm:spPr/>
    </dgm:pt>
    <dgm:pt modelId="{41F09F99-3DCC-47E4-9188-F7D103A1F6E3}" type="pres">
      <dgm:prSet presAssocID="{44AA7FFE-EC5D-4B4A-A884-0D1E57526835}" presName="sibTrans" presStyleLbl="sibTrans2D1" presStyleIdx="1" presStyleCnt="3"/>
      <dgm:spPr/>
      <dgm:t>
        <a:bodyPr/>
        <a:lstStyle/>
        <a:p>
          <a:endParaRPr lang="sr-Latn-RS"/>
        </a:p>
      </dgm:t>
    </dgm:pt>
    <dgm:pt modelId="{F015C141-867A-4124-B290-CA1BB3474B22}" type="pres">
      <dgm:prSet presAssocID="{44AA7FFE-EC5D-4B4A-A884-0D1E57526835}" presName="spacerR" presStyleCnt="0"/>
      <dgm:spPr/>
    </dgm:pt>
    <dgm:pt modelId="{6C1FFF0F-B1A4-4C41-B9D3-30452A0DFA4B}" type="pres">
      <dgm:prSet presAssocID="{567740A1-931A-404E-B8A7-DCAB60009AEA}" presName="node" presStyleLbl="node1" presStyleIdx="2" presStyleCnt="4" custScaleX="152240" custScaleY="84618" custLinFactX="133199" custLinFactNeighborX="200000" custLinFactNeighborY="4851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50E35084-2DEE-4C9C-8259-DF4374B4BFC7}" type="pres">
      <dgm:prSet presAssocID="{097825AB-8F2B-4EF3-ABE1-7DCEF8027B99}" presName="spacerL" presStyleCnt="0"/>
      <dgm:spPr/>
    </dgm:pt>
    <dgm:pt modelId="{4F4F87F2-8514-4849-B974-53331EFFA6A3}" type="pres">
      <dgm:prSet presAssocID="{097825AB-8F2B-4EF3-ABE1-7DCEF8027B99}" presName="sibTrans" presStyleLbl="sibTrans2D1" presStyleIdx="2" presStyleCnt="3" custLinFactX="-66105" custLinFactNeighborX="-100000" custLinFactNeighborY="1705"/>
      <dgm:spPr/>
      <dgm:t>
        <a:bodyPr/>
        <a:lstStyle/>
        <a:p>
          <a:endParaRPr lang="sr-Latn-RS"/>
        </a:p>
      </dgm:t>
    </dgm:pt>
    <dgm:pt modelId="{DB23206D-9806-4AA8-923C-592167F0D1C1}" type="pres">
      <dgm:prSet presAssocID="{097825AB-8F2B-4EF3-ABE1-7DCEF8027B99}" presName="spacerR" presStyleCnt="0"/>
      <dgm:spPr/>
    </dgm:pt>
    <dgm:pt modelId="{A6BD896E-4D4C-4AE1-9C22-3ED8631C5A0A}" type="pres">
      <dgm:prSet presAssocID="{1BFF2E57-C3C3-41C5-AD27-AD5B38758512}" presName="node" presStyleLbl="node1" presStyleIdx="3" presStyleCnt="4" custScaleX="96115" custScaleY="96476" custLinFactX="-199529" custLinFactNeighborX="-200000" custLinFactNeighborY="-1078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</dgm:ptLst>
  <dgm:cxnLst>
    <dgm:cxn modelId="{9C6BB78E-EFB3-4041-AD67-F0BF8DC2C140}" type="presOf" srcId="{028ECFAC-63B3-40F0-9E03-B31D365E432C}" destId="{688A0EC4-0F6D-4987-959D-CA5F27B3CF24}" srcOrd="0" destOrd="0" presId="urn:microsoft.com/office/officeart/2005/8/layout/equation1"/>
    <dgm:cxn modelId="{DACDA2EA-2B85-43AD-A796-6061D0417520}" type="presOf" srcId="{258C614E-C25D-47E8-BC69-ECC42BFEC5CC}" destId="{2F60A798-586E-4E47-B649-25F047F36835}" srcOrd="0" destOrd="0" presId="urn:microsoft.com/office/officeart/2005/8/layout/equation1"/>
    <dgm:cxn modelId="{70C4B168-53EF-4508-8C4E-A3F87A5F97DE}" srcId="{028ECFAC-63B3-40F0-9E03-B31D365E432C}" destId="{1F884CF4-1E4C-423F-AE7B-0BAC3D97360D}" srcOrd="0" destOrd="0" parTransId="{B54F7004-6983-4114-82DE-5ADF4FEF4D02}" sibTransId="{1B723845-E0D1-4671-AE0F-32E0821595D7}"/>
    <dgm:cxn modelId="{102028BE-B492-4CC2-B891-2B4A0D121B22}" srcId="{028ECFAC-63B3-40F0-9E03-B31D365E432C}" destId="{1BFF2E57-C3C3-41C5-AD27-AD5B38758512}" srcOrd="3" destOrd="0" parTransId="{16C36D11-8C3A-418B-89AD-79984C43541D}" sibTransId="{E3D49EE4-B8C9-4269-B149-653B95D47416}"/>
    <dgm:cxn modelId="{6B017F2C-2CB9-4751-A7CD-30B8BC98049D}" type="presOf" srcId="{567740A1-931A-404E-B8A7-DCAB60009AEA}" destId="{6C1FFF0F-B1A4-4C41-B9D3-30452A0DFA4B}" srcOrd="0" destOrd="0" presId="urn:microsoft.com/office/officeart/2005/8/layout/equation1"/>
    <dgm:cxn modelId="{57D60159-FCF0-44F7-9FE6-0AAEED3F2D84}" type="presOf" srcId="{097825AB-8F2B-4EF3-ABE1-7DCEF8027B99}" destId="{4F4F87F2-8514-4849-B974-53331EFFA6A3}" srcOrd="0" destOrd="0" presId="urn:microsoft.com/office/officeart/2005/8/layout/equation1"/>
    <dgm:cxn modelId="{C2B40DC6-747D-4537-9359-BEF984154664}" type="presOf" srcId="{1BFF2E57-C3C3-41C5-AD27-AD5B38758512}" destId="{A6BD896E-4D4C-4AE1-9C22-3ED8631C5A0A}" srcOrd="0" destOrd="0" presId="urn:microsoft.com/office/officeart/2005/8/layout/equation1"/>
    <dgm:cxn modelId="{A08F9C8E-A0B7-46AA-A78A-8BD9FCF7DFC7}" type="presOf" srcId="{44AA7FFE-EC5D-4B4A-A884-0D1E57526835}" destId="{41F09F99-3DCC-47E4-9188-F7D103A1F6E3}" srcOrd="0" destOrd="0" presId="urn:microsoft.com/office/officeart/2005/8/layout/equation1"/>
    <dgm:cxn modelId="{9FE065B6-BAF0-45E0-96C4-FBC1763BA102}" srcId="{028ECFAC-63B3-40F0-9E03-B31D365E432C}" destId="{258C614E-C25D-47E8-BC69-ECC42BFEC5CC}" srcOrd="1" destOrd="0" parTransId="{0EE00226-4F18-428E-857D-BB8AB5FED661}" sibTransId="{44AA7FFE-EC5D-4B4A-A884-0D1E57526835}"/>
    <dgm:cxn modelId="{AA2B371A-C761-4755-A6F9-5CD00112D7B0}" type="presOf" srcId="{1F884CF4-1E4C-423F-AE7B-0BAC3D97360D}" destId="{D96E659A-663E-485D-BF89-FD74BE74A5C4}" srcOrd="0" destOrd="0" presId="urn:microsoft.com/office/officeart/2005/8/layout/equation1"/>
    <dgm:cxn modelId="{B1A00774-0D3C-406F-9413-9997B0306F44}" srcId="{028ECFAC-63B3-40F0-9E03-B31D365E432C}" destId="{567740A1-931A-404E-B8A7-DCAB60009AEA}" srcOrd="2" destOrd="0" parTransId="{0643A071-2AC8-4124-916D-3A8BE5775A6D}" sibTransId="{097825AB-8F2B-4EF3-ABE1-7DCEF8027B99}"/>
    <dgm:cxn modelId="{19DBA710-EAA7-479A-8FB0-39539DFAF5D1}" type="presOf" srcId="{1B723845-E0D1-4671-AE0F-32E0821595D7}" destId="{98F3E7AB-6934-48FA-B82F-FBEAF1B2375D}" srcOrd="0" destOrd="0" presId="urn:microsoft.com/office/officeart/2005/8/layout/equation1"/>
    <dgm:cxn modelId="{E573888D-F9FB-4FE6-AAF3-F927AA2E6EBC}" type="presParOf" srcId="{688A0EC4-0F6D-4987-959D-CA5F27B3CF24}" destId="{D96E659A-663E-485D-BF89-FD74BE74A5C4}" srcOrd="0" destOrd="0" presId="urn:microsoft.com/office/officeart/2005/8/layout/equation1"/>
    <dgm:cxn modelId="{0D0B0A83-F15C-4526-8464-422DF0C5A916}" type="presParOf" srcId="{688A0EC4-0F6D-4987-959D-CA5F27B3CF24}" destId="{BA78071E-3EA3-4945-922C-AE021F34276A}" srcOrd="1" destOrd="0" presId="urn:microsoft.com/office/officeart/2005/8/layout/equation1"/>
    <dgm:cxn modelId="{F031027E-A6F6-4F40-A5F1-E4A0719687A0}" type="presParOf" srcId="{688A0EC4-0F6D-4987-959D-CA5F27B3CF24}" destId="{98F3E7AB-6934-48FA-B82F-FBEAF1B2375D}" srcOrd="2" destOrd="0" presId="urn:microsoft.com/office/officeart/2005/8/layout/equation1"/>
    <dgm:cxn modelId="{D6E988E9-F5EF-40D2-8011-DD3EEFB6D15B}" type="presParOf" srcId="{688A0EC4-0F6D-4987-959D-CA5F27B3CF24}" destId="{F9CA65E4-8785-4412-A513-0A2695416EE5}" srcOrd="3" destOrd="0" presId="urn:microsoft.com/office/officeart/2005/8/layout/equation1"/>
    <dgm:cxn modelId="{98121E6C-7394-4C4E-90C8-4BCB940CB22B}" type="presParOf" srcId="{688A0EC4-0F6D-4987-959D-CA5F27B3CF24}" destId="{2F60A798-586E-4E47-B649-25F047F36835}" srcOrd="4" destOrd="0" presId="urn:microsoft.com/office/officeart/2005/8/layout/equation1"/>
    <dgm:cxn modelId="{AB91E517-F112-4A52-AF08-CE2E95E6B5F1}" type="presParOf" srcId="{688A0EC4-0F6D-4987-959D-CA5F27B3CF24}" destId="{F90D06A4-272D-4E58-B7CB-EB8C424E859B}" srcOrd="5" destOrd="0" presId="urn:microsoft.com/office/officeart/2005/8/layout/equation1"/>
    <dgm:cxn modelId="{D010658D-E5F6-4983-A1B2-31CA122A0D57}" type="presParOf" srcId="{688A0EC4-0F6D-4987-959D-CA5F27B3CF24}" destId="{41F09F99-3DCC-47E4-9188-F7D103A1F6E3}" srcOrd="6" destOrd="0" presId="urn:microsoft.com/office/officeart/2005/8/layout/equation1"/>
    <dgm:cxn modelId="{3C6341AE-0423-446F-A013-72858729AA3E}" type="presParOf" srcId="{688A0EC4-0F6D-4987-959D-CA5F27B3CF24}" destId="{F015C141-867A-4124-B290-CA1BB3474B22}" srcOrd="7" destOrd="0" presId="urn:microsoft.com/office/officeart/2005/8/layout/equation1"/>
    <dgm:cxn modelId="{E0497DF6-7B98-411C-B02B-83AD89D9A9DD}" type="presParOf" srcId="{688A0EC4-0F6D-4987-959D-CA5F27B3CF24}" destId="{6C1FFF0F-B1A4-4C41-B9D3-30452A0DFA4B}" srcOrd="8" destOrd="0" presId="urn:microsoft.com/office/officeart/2005/8/layout/equation1"/>
    <dgm:cxn modelId="{683D6580-438D-46FB-9EFB-AC2E20018917}" type="presParOf" srcId="{688A0EC4-0F6D-4987-959D-CA5F27B3CF24}" destId="{50E35084-2DEE-4C9C-8259-DF4374B4BFC7}" srcOrd="9" destOrd="0" presId="urn:microsoft.com/office/officeart/2005/8/layout/equation1"/>
    <dgm:cxn modelId="{94E030DA-DD87-4483-B009-1FD97952F7AE}" type="presParOf" srcId="{688A0EC4-0F6D-4987-959D-CA5F27B3CF24}" destId="{4F4F87F2-8514-4849-B974-53331EFFA6A3}" srcOrd="10" destOrd="0" presId="urn:microsoft.com/office/officeart/2005/8/layout/equation1"/>
    <dgm:cxn modelId="{41A0E85A-E619-4349-8C37-C98B205B7192}" type="presParOf" srcId="{688A0EC4-0F6D-4987-959D-CA5F27B3CF24}" destId="{DB23206D-9806-4AA8-923C-592167F0D1C1}" srcOrd="11" destOrd="0" presId="urn:microsoft.com/office/officeart/2005/8/layout/equation1"/>
    <dgm:cxn modelId="{82B0284B-7D49-49D9-8F4C-3F382226E661}" type="presParOf" srcId="{688A0EC4-0F6D-4987-959D-CA5F27B3CF24}" destId="{A6BD896E-4D4C-4AE1-9C22-3ED8631C5A0A}" srcOrd="12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EA47F19-311D-44B3-AAA4-35C98BD4844B}" type="doc">
      <dgm:prSet loTypeId="urn:diagrams.loki3.com/Bracke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C844461-76DE-4FEA-A87D-23440AD6FC2E}">
      <dgm:prSet phldrT="[Text]"/>
      <dgm:spPr/>
      <dgm:t>
        <a:bodyPr/>
        <a:lstStyle/>
        <a:p>
          <a:r>
            <a:rPr lang="sr-Cyrl-RS" b="1" dirty="0"/>
            <a:t>Порески приходи</a:t>
          </a:r>
          <a:endParaRPr lang="en-US" b="1" dirty="0"/>
        </a:p>
      </dgm:t>
    </dgm:pt>
    <dgm:pt modelId="{6F031138-6684-4AF8-B48F-F90EB84372B1}" type="parTrans" cxnId="{DFA45898-8E34-483C-97B6-EC38D2140466}">
      <dgm:prSet/>
      <dgm:spPr/>
      <dgm:t>
        <a:bodyPr/>
        <a:lstStyle/>
        <a:p>
          <a:endParaRPr lang="en-US"/>
        </a:p>
      </dgm:t>
    </dgm:pt>
    <dgm:pt modelId="{C24B5DA2-B651-485D-A0F4-95731772C9B8}" type="sibTrans" cxnId="{DFA45898-8E34-483C-97B6-EC38D2140466}">
      <dgm:prSet/>
      <dgm:spPr/>
      <dgm:t>
        <a:bodyPr/>
        <a:lstStyle/>
        <a:p>
          <a:endParaRPr lang="en-US"/>
        </a:p>
      </dgm:t>
    </dgm:pt>
    <dgm:pt modelId="{D45E583C-4AAD-40D2-9D24-9A0A68141567}">
      <dgm:prSet phldrT="[Text]" custT="1"/>
      <dgm:spPr>
        <a:solidFill>
          <a:srgbClr val="92D050"/>
        </a:solidFill>
      </dgm:spPr>
      <dgm:t>
        <a:bodyPr/>
        <a:lstStyle/>
        <a:p>
          <a:pPr algn="just"/>
          <a:r>
            <a:rPr lang="sr-Cyrl-RS" altLang="en-US" sz="1400" dirty="0">
              <a:latin typeface="Calibri" panose="020F0502020204030204" pitchFamily="34" charset="0"/>
            </a:rPr>
            <a:t>Врста јавних прихода који се прикупљају обавезним плаћањима пореских обвезника без обавезе извршења специјалне услуге заузврат</a:t>
          </a:r>
          <a:endParaRPr lang="en-US" sz="1400" dirty="0"/>
        </a:p>
      </dgm:t>
    </dgm:pt>
    <dgm:pt modelId="{DF23AB14-DB78-4D25-948A-D263DF13EBEB}" type="parTrans" cxnId="{B6E9FE2F-54FB-46AA-BA6A-1465C15C85E2}">
      <dgm:prSet/>
      <dgm:spPr/>
      <dgm:t>
        <a:bodyPr/>
        <a:lstStyle/>
        <a:p>
          <a:endParaRPr lang="en-US"/>
        </a:p>
      </dgm:t>
    </dgm:pt>
    <dgm:pt modelId="{875C4C0C-D761-476B-9D17-EF850CFCBB84}" type="sibTrans" cxnId="{B6E9FE2F-54FB-46AA-BA6A-1465C15C85E2}">
      <dgm:prSet/>
      <dgm:spPr/>
      <dgm:t>
        <a:bodyPr/>
        <a:lstStyle/>
        <a:p>
          <a:endParaRPr lang="en-US"/>
        </a:p>
      </dgm:t>
    </dgm:pt>
    <dgm:pt modelId="{E1B79EE1-1157-4302-AB0B-8FEDC81165FD}">
      <dgm:prSet phldrT="[Text]"/>
      <dgm:spPr/>
      <dgm:t>
        <a:bodyPr/>
        <a:lstStyle/>
        <a:p>
          <a:pPr algn="r"/>
          <a:r>
            <a:rPr lang="sr-Cyrl-RS" b="1" dirty="0"/>
            <a:t>Донације и трансфери</a:t>
          </a:r>
          <a:endParaRPr lang="en-US" b="1" dirty="0"/>
        </a:p>
      </dgm:t>
    </dgm:pt>
    <dgm:pt modelId="{D901DA59-A95A-4489-99A8-4140EE7BA89A}" type="parTrans" cxnId="{9CBF9DF9-AB9B-4A23-9199-3C2DD5A0CE43}">
      <dgm:prSet/>
      <dgm:spPr/>
      <dgm:t>
        <a:bodyPr/>
        <a:lstStyle/>
        <a:p>
          <a:endParaRPr lang="en-US"/>
        </a:p>
      </dgm:t>
    </dgm:pt>
    <dgm:pt modelId="{E99A6F9C-C544-4400-B178-20BC6CFFFE07}" type="sibTrans" cxnId="{9CBF9DF9-AB9B-4A23-9199-3C2DD5A0CE43}">
      <dgm:prSet/>
      <dgm:spPr/>
      <dgm:t>
        <a:bodyPr/>
        <a:lstStyle/>
        <a:p>
          <a:endParaRPr lang="en-US"/>
        </a:p>
      </dgm:t>
    </dgm:pt>
    <dgm:pt modelId="{92FD0664-EE76-4121-BE7B-68FC1EE5F4D7}">
      <dgm:prSet phldrT="[Text]" custT="1"/>
      <dgm:spPr>
        <a:solidFill>
          <a:srgbClr val="00B0F0"/>
        </a:solidFill>
      </dgm:spPr>
      <dgm:t>
        <a:bodyPr/>
        <a:lstStyle/>
        <a:p>
          <a:pPr algn="just"/>
          <a:r>
            <a:rPr lang="sr-Cyrl-CS" sz="1400" b="1" i="1" dirty="0"/>
            <a:t>Донације</a:t>
          </a:r>
          <a:r>
            <a:rPr lang="sr-Cyrl-CS" sz="1400" b="1" dirty="0"/>
            <a:t> </a:t>
          </a:r>
          <a:r>
            <a:rPr lang="sr-Cyrl-CS" sz="1400" dirty="0"/>
            <a:t>се добијају од домаћих и међународних донатора и организација за различите пројекте. </a:t>
          </a:r>
          <a:r>
            <a:rPr lang="sr-Cyrl-RS" altLang="en-US" sz="1400" dirty="0">
              <a:latin typeface="Calibri" panose="020F0502020204030204" pitchFamily="34" charset="0"/>
            </a:rPr>
            <a:t>Трансфери п</a:t>
          </a:r>
          <a:r>
            <a:rPr lang="ru-RU" altLang="en-US" sz="1400" dirty="0">
              <a:latin typeface="Calibri" panose="020F0502020204030204" pitchFamily="34" charset="0"/>
            </a:rPr>
            <a:t>одразумевају пренос средстава од нивоа Републике Србије општинском нивоу власти. М</a:t>
          </a:r>
          <a:r>
            <a:rPr lang="sr-Cyrl-RS" altLang="en-US" sz="1400" dirty="0">
              <a:latin typeface="Calibri" panose="020F0502020204030204" pitchFamily="34" charset="0"/>
            </a:rPr>
            <a:t>огу бити </a:t>
          </a:r>
          <a:r>
            <a:rPr lang="sr-Cyrl-RS" altLang="en-US" sz="1400" b="1" dirty="0">
              <a:latin typeface="Calibri" panose="020F0502020204030204" pitchFamily="34" charset="0"/>
            </a:rPr>
            <a:t>наменски (</a:t>
          </a:r>
          <a:r>
            <a:rPr lang="sr-Cyrl-RS" altLang="en-US" sz="1400" dirty="0">
              <a:latin typeface="Calibri" panose="020F0502020204030204" pitchFamily="34" charset="0"/>
            </a:rPr>
            <a:t>за тачно утврђене намене) или </a:t>
          </a:r>
          <a:r>
            <a:rPr lang="sr-Cyrl-RS" altLang="en-US" sz="1400" b="1" dirty="0">
              <a:latin typeface="Calibri" panose="020F0502020204030204" pitchFamily="34" charset="0"/>
            </a:rPr>
            <a:t>ненаменски (</a:t>
          </a:r>
          <a:r>
            <a:rPr lang="sr-Cyrl-RS" altLang="en-US" sz="1400" dirty="0">
              <a:latin typeface="Calibri" panose="020F0502020204030204" pitchFamily="34" charset="0"/>
            </a:rPr>
            <a:t>није им унапред утврђена намена те се могу у складу са законом користити за било које сврхе)</a:t>
          </a:r>
          <a:r>
            <a:rPr lang="sr-Latn-RS" altLang="en-US" sz="1400" dirty="0">
              <a:latin typeface="Calibri" panose="020F0502020204030204" pitchFamily="34" charset="0"/>
            </a:rPr>
            <a:t> </a:t>
          </a:r>
          <a:r>
            <a:rPr lang="sr-Cyrl-RS" altLang="en-US" sz="1400" dirty="0">
              <a:latin typeface="Calibri" panose="020F0502020204030204" pitchFamily="34" charset="0"/>
            </a:rPr>
            <a:t>.</a:t>
          </a:r>
          <a:endParaRPr lang="en-US" sz="1400" dirty="0"/>
        </a:p>
      </dgm:t>
    </dgm:pt>
    <dgm:pt modelId="{A4B2DE69-08CB-4EF5-A179-A9838DCC0C0D}" type="parTrans" cxnId="{29D18108-D348-4C83-ABE4-39390C16C5CD}">
      <dgm:prSet/>
      <dgm:spPr/>
      <dgm:t>
        <a:bodyPr/>
        <a:lstStyle/>
        <a:p>
          <a:endParaRPr lang="en-US"/>
        </a:p>
      </dgm:t>
    </dgm:pt>
    <dgm:pt modelId="{31990FCE-83F5-4BCE-86BA-4F924011EADA}" type="sibTrans" cxnId="{29D18108-D348-4C83-ABE4-39390C16C5CD}">
      <dgm:prSet/>
      <dgm:spPr/>
      <dgm:t>
        <a:bodyPr/>
        <a:lstStyle/>
        <a:p>
          <a:endParaRPr lang="en-US"/>
        </a:p>
      </dgm:t>
    </dgm:pt>
    <dgm:pt modelId="{E055884F-7426-4921-A0E5-9CA56A76B49A}">
      <dgm:prSet phldrT="[Text]"/>
      <dgm:spPr/>
      <dgm:t>
        <a:bodyPr/>
        <a:lstStyle/>
        <a:p>
          <a:r>
            <a:rPr lang="sr-Cyrl-RS" b="1" dirty="0"/>
            <a:t>Непорески приходи</a:t>
          </a:r>
          <a:endParaRPr lang="en-US" b="1" dirty="0"/>
        </a:p>
      </dgm:t>
    </dgm:pt>
    <dgm:pt modelId="{A220DF32-CC6B-446C-B398-3C6FF19DF138}" type="parTrans" cxnId="{997AF6DE-9802-4842-96EC-E457543D4099}">
      <dgm:prSet/>
      <dgm:spPr/>
      <dgm:t>
        <a:bodyPr/>
        <a:lstStyle/>
        <a:p>
          <a:endParaRPr lang="en-US"/>
        </a:p>
      </dgm:t>
    </dgm:pt>
    <dgm:pt modelId="{EADBA54B-8207-46FB-8C83-E7274B6ED163}" type="sibTrans" cxnId="{997AF6DE-9802-4842-96EC-E457543D4099}">
      <dgm:prSet/>
      <dgm:spPr/>
      <dgm:t>
        <a:bodyPr/>
        <a:lstStyle/>
        <a:p>
          <a:endParaRPr lang="en-US"/>
        </a:p>
      </dgm:t>
    </dgm:pt>
    <dgm:pt modelId="{6B14159D-5902-471E-9F91-CEA86CA18597}">
      <dgm:prSet phldrT="[Text]" custT="1"/>
      <dgm:spPr>
        <a:solidFill>
          <a:srgbClr val="FFC000"/>
        </a:solidFill>
      </dgm:spPr>
      <dgm:t>
        <a:bodyPr/>
        <a:lstStyle/>
        <a:p>
          <a:pPr algn="just"/>
          <a:r>
            <a:rPr lang="sr-Cyrl-RS" altLang="en-US" sz="1400" dirty="0">
              <a:latin typeface="Calibri" panose="020F0502020204030204" pitchFamily="34" charset="0"/>
            </a:rPr>
            <a:t>Врста јавних прихода који се наплаћују за коришћење јавних добара (накнаде), пружање јавних услуга (таксе) или због  коршења уговорних или законских одредби (казне и пенали)</a:t>
          </a:r>
          <a:endParaRPr lang="en-US" sz="1400" dirty="0"/>
        </a:p>
      </dgm:t>
    </dgm:pt>
    <dgm:pt modelId="{0D2CFF9B-A50F-43E4-AFA5-E7E960E0BCD0}" type="parTrans" cxnId="{E528FBD6-03D8-4201-832B-0748BD271A16}">
      <dgm:prSet/>
      <dgm:spPr/>
      <dgm:t>
        <a:bodyPr/>
        <a:lstStyle/>
        <a:p>
          <a:endParaRPr lang="en-US"/>
        </a:p>
      </dgm:t>
    </dgm:pt>
    <dgm:pt modelId="{36039859-946E-4D2B-BAA0-EE1BB94895EC}" type="sibTrans" cxnId="{E528FBD6-03D8-4201-832B-0748BD271A16}">
      <dgm:prSet/>
      <dgm:spPr/>
      <dgm:t>
        <a:bodyPr/>
        <a:lstStyle/>
        <a:p>
          <a:endParaRPr lang="en-US"/>
        </a:p>
      </dgm:t>
    </dgm:pt>
    <dgm:pt modelId="{28888755-727E-436B-B2F2-DA7896544A65}">
      <dgm:prSet phldrT="[Text]"/>
      <dgm:spPr/>
      <dgm:t>
        <a:bodyPr/>
        <a:lstStyle/>
        <a:p>
          <a:r>
            <a:rPr lang="sr-Cyrl-RS" b="1" dirty="0"/>
            <a:t>Примања од продаје нефинансијске имовине</a:t>
          </a:r>
          <a:endParaRPr lang="en-US" b="1" dirty="0"/>
        </a:p>
      </dgm:t>
    </dgm:pt>
    <dgm:pt modelId="{74440C20-4C7D-42FA-8A71-91FF1ABB0C2B}" type="parTrans" cxnId="{423F4FFE-A4A5-4DB9-BCD0-81CA33242D4A}">
      <dgm:prSet/>
      <dgm:spPr/>
      <dgm:t>
        <a:bodyPr/>
        <a:lstStyle/>
        <a:p>
          <a:endParaRPr lang="en-US"/>
        </a:p>
      </dgm:t>
    </dgm:pt>
    <dgm:pt modelId="{25C618B1-3FCB-4E3A-AAEB-763F12B41872}" type="sibTrans" cxnId="{423F4FFE-A4A5-4DB9-BCD0-81CA33242D4A}">
      <dgm:prSet/>
      <dgm:spPr/>
      <dgm:t>
        <a:bodyPr/>
        <a:lstStyle/>
        <a:p>
          <a:endParaRPr lang="en-US"/>
        </a:p>
      </dgm:t>
    </dgm:pt>
    <dgm:pt modelId="{FE2BA0E8-81AC-463B-B498-EF464F5BCE06}">
      <dgm:prSet phldrT="[Text]" custT="1"/>
      <dgm:spPr>
        <a:solidFill>
          <a:srgbClr val="FFFF00"/>
        </a:solidFill>
      </dgm:spPr>
      <dgm:t>
        <a:bodyPr/>
        <a:lstStyle/>
        <a:p>
          <a:pPr algn="just"/>
          <a:r>
            <a:rPr lang="sr-Cyrl-RS" sz="1400" dirty="0">
              <a:solidFill>
                <a:schemeClr val="accent1">
                  <a:lumMod val="40000"/>
                  <a:lumOff val="60000"/>
                </a:schemeClr>
              </a:solidFill>
            </a:rPr>
            <a:t>Ова примања се остварују продајом непокретности и покретних ствари у власништву општине.</a:t>
          </a:r>
          <a:endParaRPr lang="en-US" sz="1400" dirty="0">
            <a:solidFill>
              <a:schemeClr val="accent1">
                <a:lumMod val="40000"/>
                <a:lumOff val="60000"/>
              </a:schemeClr>
            </a:solidFill>
          </a:endParaRPr>
        </a:p>
      </dgm:t>
    </dgm:pt>
    <dgm:pt modelId="{7A39DE39-681C-425E-9FED-FBE278CC5B2D}" type="parTrans" cxnId="{86D1D984-3A22-405C-B36D-C2926B8E421B}">
      <dgm:prSet/>
      <dgm:spPr/>
      <dgm:t>
        <a:bodyPr/>
        <a:lstStyle/>
        <a:p>
          <a:endParaRPr lang="en-US"/>
        </a:p>
      </dgm:t>
    </dgm:pt>
    <dgm:pt modelId="{03DEC489-1FE9-42FB-A7B6-2DC930E80875}" type="sibTrans" cxnId="{86D1D984-3A22-405C-B36D-C2926B8E421B}">
      <dgm:prSet/>
      <dgm:spPr/>
      <dgm:t>
        <a:bodyPr/>
        <a:lstStyle/>
        <a:p>
          <a:endParaRPr lang="en-US"/>
        </a:p>
      </dgm:t>
    </dgm:pt>
    <dgm:pt modelId="{26EF48C7-6381-4355-B03F-DD441AE957C7}">
      <dgm:prSet phldrT="[Text]"/>
      <dgm:spPr/>
      <dgm:t>
        <a:bodyPr/>
        <a:lstStyle/>
        <a:p>
          <a:r>
            <a:rPr lang="sr-Cyrl-RS" b="1" dirty="0"/>
            <a:t>Примања од задуживања и  продаје финансијске имовине</a:t>
          </a:r>
          <a:endParaRPr lang="en-US" b="1" dirty="0"/>
        </a:p>
      </dgm:t>
    </dgm:pt>
    <dgm:pt modelId="{18A23F74-72B2-47CE-8CFA-63637C44E493}" type="parTrans" cxnId="{C002A477-0333-4E42-A591-A476378A7B14}">
      <dgm:prSet/>
      <dgm:spPr/>
      <dgm:t>
        <a:bodyPr/>
        <a:lstStyle/>
        <a:p>
          <a:endParaRPr lang="en-US"/>
        </a:p>
      </dgm:t>
    </dgm:pt>
    <dgm:pt modelId="{7F59AFA8-97ED-43F0-BB10-8E36A7F9F28C}" type="sibTrans" cxnId="{C002A477-0333-4E42-A591-A476378A7B14}">
      <dgm:prSet/>
      <dgm:spPr/>
      <dgm:t>
        <a:bodyPr/>
        <a:lstStyle/>
        <a:p>
          <a:endParaRPr lang="en-US"/>
        </a:p>
      </dgm:t>
    </dgm:pt>
    <dgm:pt modelId="{4B4A2A45-FFA7-47F5-A99D-A2DFD7698107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sr-Cyrl-RS" sz="1400" b="0" i="0" dirty="0"/>
            <a:t>Примања од задуживања представљају приливе по основу примања од задуживања код пословних банака у земљи у корист нивоа општина. Примања од продаје финансијске имовине  представљају приливе по основу продаје домаћих акција и осталог капитала у корист нивоа општина</a:t>
          </a:r>
          <a:endParaRPr lang="en-US" sz="1400" dirty="0"/>
        </a:p>
      </dgm:t>
    </dgm:pt>
    <dgm:pt modelId="{2E2C89AA-6D36-4A41-9A01-A47B8388C320}" type="parTrans" cxnId="{48A7DAC8-CBA0-4CCF-8FEB-1A8D1991CE61}">
      <dgm:prSet/>
      <dgm:spPr/>
      <dgm:t>
        <a:bodyPr/>
        <a:lstStyle/>
        <a:p>
          <a:endParaRPr lang="en-US"/>
        </a:p>
      </dgm:t>
    </dgm:pt>
    <dgm:pt modelId="{5B14C082-1404-4C23-9B64-643BA89D25BF}" type="sibTrans" cxnId="{48A7DAC8-CBA0-4CCF-8FEB-1A8D1991CE61}">
      <dgm:prSet/>
      <dgm:spPr/>
      <dgm:t>
        <a:bodyPr/>
        <a:lstStyle/>
        <a:p>
          <a:endParaRPr lang="en-US"/>
        </a:p>
      </dgm:t>
    </dgm:pt>
    <dgm:pt modelId="{E1AD8724-28DC-48C5-B75E-B0D1F33E6279}">
      <dgm:prSet phldrT="[Text]"/>
      <dgm:spPr/>
      <dgm:t>
        <a:bodyPr/>
        <a:lstStyle/>
        <a:p>
          <a:r>
            <a:rPr lang="sr-Cyrl-RS" b="1" dirty="0"/>
            <a:t>Пренета средства из ранијих година</a:t>
          </a:r>
          <a:endParaRPr lang="en-US" b="1" dirty="0"/>
        </a:p>
      </dgm:t>
    </dgm:pt>
    <dgm:pt modelId="{411CE078-310E-457E-A7C1-09A580CCEBB0}" type="parTrans" cxnId="{9EBB09AF-7741-47ED-B436-933466BD5F46}">
      <dgm:prSet/>
      <dgm:spPr/>
      <dgm:t>
        <a:bodyPr/>
        <a:lstStyle/>
        <a:p>
          <a:endParaRPr lang="en-US"/>
        </a:p>
      </dgm:t>
    </dgm:pt>
    <dgm:pt modelId="{BCA81F17-B88D-47F3-91A4-C02EC1C807D8}" type="sibTrans" cxnId="{9EBB09AF-7741-47ED-B436-933466BD5F46}">
      <dgm:prSet/>
      <dgm:spPr/>
      <dgm:t>
        <a:bodyPr/>
        <a:lstStyle/>
        <a:p>
          <a:endParaRPr lang="en-US"/>
        </a:p>
      </dgm:t>
    </dgm:pt>
    <dgm:pt modelId="{A22D28D0-C0EE-4FAC-9411-A8A4995FB17B}">
      <dgm:prSet phldrT="[Text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sr-Cyrl-RS" altLang="en-US" sz="1400" dirty="0"/>
            <a:t> Представљају вишак прихода буџета општине који нису потрошени у претходној  буџетској години</a:t>
          </a:r>
          <a:endParaRPr lang="en-US" sz="1400" dirty="0"/>
        </a:p>
      </dgm:t>
    </dgm:pt>
    <dgm:pt modelId="{7B8C8DE4-9C8E-4AAA-9ABD-7D21384D12EF}" type="parTrans" cxnId="{EF67239D-5166-423B-9E5F-06A1352131E4}">
      <dgm:prSet/>
      <dgm:spPr/>
      <dgm:t>
        <a:bodyPr/>
        <a:lstStyle/>
        <a:p>
          <a:endParaRPr lang="en-US"/>
        </a:p>
      </dgm:t>
    </dgm:pt>
    <dgm:pt modelId="{D9EE63C1-7C79-499A-9EE1-6AFD68E7C84E}" type="sibTrans" cxnId="{EF67239D-5166-423B-9E5F-06A1352131E4}">
      <dgm:prSet/>
      <dgm:spPr/>
      <dgm:t>
        <a:bodyPr/>
        <a:lstStyle/>
        <a:p>
          <a:endParaRPr lang="en-US"/>
        </a:p>
      </dgm:t>
    </dgm:pt>
    <dgm:pt modelId="{EFEB1020-9C17-48DC-BBE0-54FA743F9F75}" type="pres">
      <dgm:prSet presAssocID="{EEA47F19-311D-44B3-AAA4-35C98BD4844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sr-Latn-RS"/>
        </a:p>
      </dgm:t>
    </dgm:pt>
    <dgm:pt modelId="{98695426-23ED-40C0-90A1-2BB445DEBC64}" type="pres">
      <dgm:prSet presAssocID="{0C844461-76DE-4FEA-A87D-23440AD6FC2E}" presName="linNode" presStyleCnt="0"/>
      <dgm:spPr/>
    </dgm:pt>
    <dgm:pt modelId="{C6144CDB-22C1-4337-9F95-C3A522A707D1}" type="pres">
      <dgm:prSet presAssocID="{0C844461-76DE-4FEA-A87D-23440AD6FC2E}" presName="parTx" presStyleLbl="revTx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02385D1D-92EB-445D-B736-940004751C79}" type="pres">
      <dgm:prSet presAssocID="{0C844461-76DE-4FEA-A87D-23440AD6FC2E}" presName="bracket" presStyleLbl="parChTrans1D1" presStyleIdx="0" presStyleCnt="6"/>
      <dgm:spPr/>
    </dgm:pt>
    <dgm:pt modelId="{99D36636-E395-439F-A79A-29C0BFB6F7E4}" type="pres">
      <dgm:prSet presAssocID="{0C844461-76DE-4FEA-A87D-23440AD6FC2E}" presName="spH" presStyleCnt="0"/>
      <dgm:spPr/>
    </dgm:pt>
    <dgm:pt modelId="{7BB6658A-32E0-42C7-B82A-240BF45CF27D}" type="pres">
      <dgm:prSet presAssocID="{0C844461-76DE-4FEA-A87D-23440AD6FC2E}" presName="desTx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5B3CB043-7A92-47E9-A4C4-39EC715F2552}" type="pres">
      <dgm:prSet presAssocID="{C24B5DA2-B651-485D-A0F4-95731772C9B8}" presName="spV" presStyleCnt="0"/>
      <dgm:spPr/>
    </dgm:pt>
    <dgm:pt modelId="{D9DF5E9A-39D4-44B7-A326-58B07A05D91E}" type="pres">
      <dgm:prSet presAssocID="{E1B79EE1-1157-4302-AB0B-8FEDC81165FD}" presName="linNode" presStyleCnt="0"/>
      <dgm:spPr/>
    </dgm:pt>
    <dgm:pt modelId="{F40D94EA-52E0-4740-A924-EAF350BDF213}" type="pres">
      <dgm:prSet presAssocID="{E1B79EE1-1157-4302-AB0B-8FEDC81165FD}" presName="parTx" presStyleLbl="revTx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0E930D30-96BC-4D43-B65A-EE88C46DBE48}" type="pres">
      <dgm:prSet presAssocID="{E1B79EE1-1157-4302-AB0B-8FEDC81165FD}" presName="bracket" presStyleLbl="parChTrans1D1" presStyleIdx="1" presStyleCnt="6"/>
      <dgm:spPr/>
    </dgm:pt>
    <dgm:pt modelId="{5831BF15-ED1F-4BD5-857B-18B8E573D9AB}" type="pres">
      <dgm:prSet presAssocID="{E1B79EE1-1157-4302-AB0B-8FEDC81165FD}" presName="spH" presStyleCnt="0"/>
      <dgm:spPr/>
    </dgm:pt>
    <dgm:pt modelId="{C6BA9D27-2D60-4BA7-98A9-E18E57FDB6CB}" type="pres">
      <dgm:prSet presAssocID="{E1B79EE1-1157-4302-AB0B-8FEDC81165FD}" presName="desTx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5A002753-9FCA-4DC5-B8A6-1F7632BDDE58}" type="pres">
      <dgm:prSet presAssocID="{E99A6F9C-C544-4400-B178-20BC6CFFFE07}" presName="spV" presStyleCnt="0"/>
      <dgm:spPr/>
    </dgm:pt>
    <dgm:pt modelId="{9709DCCB-B8A8-47BC-A303-F9EC41DA889E}" type="pres">
      <dgm:prSet presAssocID="{E055884F-7426-4921-A0E5-9CA56A76B49A}" presName="linNode" presStyleCnt="0"/>
      <dgm:spPr/>
    </dgm:pt>
    <dgm:pt modelId="{CCB8139E-CA19-491D-9FCD-6BF28923C725}" type="pres">
      <dgm:prSet presAssocID="{E055884F-7426-4921-A0E5-9CA56A76B49A}" presName="parTx" presStyleLbl="revTx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14D1633C-A097-4A5A-8269-B04E98857E56}" type="pres">
      <dgm:prSet presAssocID="{E055884F-7426-4921-A0E5-9CA56A76B49A}" presName="bracket" presStyleLbl="parChTrans1D1" presStyleIdx="2" presStyleCnt="6"/>
      <dgm:spPr/>
    </dgm:pt>
    <dgm:pt modelId="{82B38D6F-2AA7-4339-A71D-28AA55699178}" type="pres">
      <dgm:prSet presAssocID="{E055884F-7426-4921-A0E5-9CA56A76B49A}" presName="spH" presStyleCnt="0"/>
      <dgm:spPr/>
    </dgm:pt>
    <dgm:pt modelId="{FFFD7BD8-195B-4FA4-9414-4F4C582F5570}" type="pres">
      <dgm:prSet presAssocID="{E055884F-7426-4921-A0E5-9CA56A76B49A}" presName="desTx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D3A122A3-FC4C-4845-B4FF-0E74CF3D50D3}" type="pres">
      <dgm:prSet presAssocID="{EADBA54B-8207-46FB-8C83-E7274B6ED163}" presName="spV" presStyleCnt="0"/>
      <dgm:spPr/>
    </dgm:pt>
    <dgm:pt modelId="{CCB5FDA4-BEC8-4CA1-835A-2A3BEEBEC456}" type="pres">
      <dgm:prSet presAssocID="{28888755-727E-436B-B2F2-DA7896544A65}" presName="linNode" presStyleCnt="0"/>
      <dgm:spPr/>
    </dgm:pt>
    <dgm:pt modelId="{9312B733-3AEB-49F6-8245-08553BA2949B}" type="pres">
      <dgm:prSet presAssocID="{28888755-727E-436B-B2F2-DA7896544A65}" presName="parTx" presStyleLbl="revTx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435AB433-2559-485A-A03D-C32F36288071}" type="pres">
      <dgm:prSet presAssocID="{28888755-727E-436B-B2F2-DA7896544A65}" presName="bracket" presStyleLbl="parChTrans1D1" presStyleIdx="3" presStyleCnt="6"/>
      <dgm:spPr/>
    </dgm:pt>
    <dgm:pt modelId="{C13B9160-72D5-46E0-A1C0-91E8634DFAE2}" type="pres">
      <dgm:prSet presAssocID="{28888755-727E-436B-B2F2-DA7896544A65}" presName="spH" presStyleCnt="0"/>
      <dgm:spPr/>
    </dgm:pt>
    <dgm:pt modelId="{9893D59A-7FEC-486D-89C4-D28135F6121C}" type="pres">
      <dgm:prSet presAssocID="{28888755-727E-436B-B2F2-DA7896544A65}" presName="desTx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A421D242-ABBF-45EB-97FD-83930430328F}" type="pres">
      <dgm:prSet presAssocID="{25C618B1-3FCB-4E3A-AAEB-763F12B41872}" presName="spV" presStyleCnt="0"/>
      <dgm:spPr/>
    </dgm:pt>
    <dgm:pt modelId="{F0DED400-B200-4EA2-AB34-CCFF58E07A6E}" type="pres">
      <dgm:prSet presAssocID="{26EF48C7-6381-4355-B03F-DD441AE957C7}" presName="linNode" presStyleCnt="0"/>
      <dgm:spPr/>
    </dgm:pt>
    <dgm:pt modelId="{EFAACCF6-3A6A-4536-89B0-F0A7C44F6BE1}" type="pres">
      <dgm:prSet presAssocID="{26EF48C7-6381-4355-B03F-DD441AE957C7}" presName="parTx" presStyleLbl="revTx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6497CA82-45EE-4BD1-AEB4-CC3961FBFB74}" type="pres">
      <dgm:prSet presAssocID="{26EF48C7-6381-4355-B03F-DD441AE957C7}" presName="bracket" presStyleLbl="parChTrans1D1" presStyleIdx="4" presStyleCnt="6"/>
      <dgm:spPr/>
    </dgm:pt>
    <dgm:pt modelId="{CD7548DD-1E84-4DA7-B1D0-28F3E4EBFF82}" type="pres">
      <dgm:prSet presAssocID="{26EF48C7-6381-4355-B03F-DD441AE957C7}" presName="spH" presStyleCnt="0"/>
      <dgm:spPr/>
    </dgm:pt>
    <dgm:pt modelId="{9A05939C-6B40-4C32-897A-4A6DC3E71E5B}" type="pres">
      <dgm:prSet presAssocID="{26EF48C7-6381-4355-B03F-DD441AE957C7}" presName="desTx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569EA799-9807-4770-B698-79D3EF79120B}" type="pres">
      <dgm:prSet presAssocID="{7F59AFA8-97ED-43F0-BB10-8E36A7F9F28C}" presName="spV" presStyleCnt="0"/>
      <dgm:spPr/>
    </dgm:pt>
    <dgm:pt modelId="{2B991069-479A-498A-AF83-5B33CD9F12C6}" type="pres">
      <dgm:prSet presAssocID="{E1AD8724-28DC-48C5-B75E-B0D1F33E6279}" presName="linNode" presStyleCnt="0"/>
      <dgm:spPr/>
    </dgm:pt>
    <dgm:pt modelId="{939B76D1-BB33-4E50-9ECD-839FB5787B95}" type="pres">
      <dgm:prSet presAssocID="{E1AD8724-28DC-48C5-B75E-B0D1F33E6279}" presName="parTx" presStyleLbl="revTx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7845F59F-6101-48DE-ABCC-EC5351843F5B}" type="pres">
      <dgm:prSet presAssocID="{E1AD8724-28DC-48C5-B75E-B0D1F33E6279}" presName="bracket" presStyleLbl="parChTrans1D1" presStyleIdx="5" presStyleCnt="6"/>
      <dgm:spPr/>
    </dgm:pt>
    <dgm:pt modelId="{8DC06B04-AA78-4007-96F1-AC66800E204E}" type="pres">
      <dgm:prSet presAssocID="{E1AD8724-28DC-48C5-B75E-B0D1F33E6279}" presName="spH" presStyleCnt="0"/>
      <dgm:spPr/>
    </dgm:pt>
    <dgm:pt modelId="{B43D6F8D-5103-4DCA-8971-053A6B7A987B}" type="pres">
      <dgm:prSet presAssocID="{E1AD8724-28DC-48C5-B75E-B0D1F33E6279}" presName="desTx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</dgm:ptLst>
  <dgm:cxnLst>
    <dgm:cxn modelId="{EF67239D-5166-423B-9E5F-06A1352131E4}" srcId="{E1AD8724-28DC-48C5-B75E-B0D1F33E6279}" destId="{A22D28D0-C0EE-4FAC-9411-A8A4995FB17B}" srcOrd="0" destOrd="0" parTransId="{7B8C8DE4-9C8E-4AAA-9ABD-7D21384D12EF}" sibTransId="{D9EE63C1-7C79-499A-9EE1-6AFD68E7C84E}"/>
    <dgm:cxn modelId="{423F4FFE-A4A5-4DB9-BCD0-81CA33242D4A}" srcId="{EEA47F19-311D-44B3-AAA4-35C98BD4844B}" destId="{28888755-727E-436B-B2F2-DA7896544A65}" srcOrd="3" destOrd="0" parTransId="{74440C20-4C7D-42FA-8A71-91FF1ABB0C2B}" sibTransId="{25C618B1-3FCB-4E3A-AAEB-763F12B41872}"/>
    <dgm:cxn modelId="{B6E9FE2F-54FB-46AA-BA6A-1465C15C85E2}" srcId="{0C844461-76DE-4FEA-A87D-23440AD6FC2E}" destId="{D45E583C-4AAD-40D2-9D24-9A0A68141567}" srcOrd="0" destOrd="0" parTransId="{DF23AB14-DB78-4D25-948A-D263DF13EBEB}" sibTransId="{875C4C0C-D761-476B-9D17-EF850CFCBB84}"/>
    <dgm:cxn modelId="{9CBF9DF9-AB9B-4A23-9199-3C2DD5A0CE43}" srcId="{EEA47F19-311D-44B3-AAA4-35C98BD4844B}" destId="{E1B79EE1-1157-4302-AB0B-8FEDC81165FD}" srcOrd="1" destOrd="0" parTransId="{D901DA59-A95A-4489-99A8-4140EE7BA89A}" sibTransId="{E99A6F9C-C544-4400-B178-20BC6CFFFE07}"/>
    <dgm:cxn modelId="{1D90891A-5CA6-46E0-9B94-066929D862D5}" type="presOf" srcId="{28888755-727E-436B-B2F2-DA7896544A65}" destId="{9312B733-3AEB-49F6-8245-08553BA2949B}" srcOrd="0" destOrd="0" presId="urn:diagrams.loki3.com/BracketList"/>
    <dgm:cxn modelId="{53E397A2-7CAD-4A4C-ABDE-885D92961EB2}" type="presOf" srcId="{FE2BA0E8-81AC-463B-B498-EF464F5BCE06}" destId="{9893D59A-7FEC-486D-89C4-D28135F6121C}" srcOrd="0" destOrd="0" presId="urn:diagrams.loki3.com/BracketList"/>
    <dgm:cxn modelId="{F65CBA75-45F4-4C8A-8772-278962ADE0CE}" type="presOf" srcId="{E055884F-7426-4921-A0E5-9CA56A76B49A}" destId="{CCB8139E-CA19-491D-9FCD-6BF28923C725}" srcOrd="0" destOrd="0" presId="urn:diagrams.loki3.com/BracketList"/>
    <dgm:cxn modelId="{997AF6DE-9802-4842-96EC-E457543D4099}" srcId="{EEA47F19-311D-44B3-AAA4-35C98BD4844B}" destId="{E055884F-7426-4921-A0E5-9CA56A76B49A}" srcOrd="2" destOrd="0" parTransId="{A220DF32-CC6B-446C-B398-3C6FF19DF138}" sibTransId="{EADBA54B-8207-46FB-8C83-E7274B6ED163}"/>
    <dgm:cxn modelId="{F06063E2-D018-4F42-A342-274E0902DE34}" type="presOf" srcId="{A22D28D0-C0EE-4FAC-9411-A8A4995FB17B}" destId="{B43D6F8D-5103-4DCA-8971-053A6B7A987B}" srcOrd="0" destOrd="0" presId="urn:diagrams.loki3.com/BracketList"/>
    <dgm:cxn modelId="{DD617B54-39C2-497E-9D94-251C9FAD9A35}" type="presOf" srcId="{0C844461-76DE-4FEA-A87D-23440AD6FC2E}" destId="{C6144CDB-22C1-4337-9F95-C3A522A707D1}" srcOrd="0" destOrd="0" presId="urn:diagrams.loki3.com/BracketList"/>
    <dgm:cxn modelId="{C1188A4E-FB96-4E8F-9307-7C6CDB28AD6E}" type="presOf" srcId="{4B4A2A45-FFA7-47F5-A99D-A2DFD7698107}" destId="{9A05939C-6B40-4C32-897A-4A6DC3E71E5B}" srcOrd="0" destOrd="0" presId="urn:diagrams.loki3.com/BracketList"/>
    <dgm:cxn modelId="{E9154DB6-8B71-4C47-A778-19BA49538396}" type="presOf" srcId="{92FD0664-EE76-4121-BE7B-68FC1EE5F4D7}" destId="{C6BA9D27-2D60-4BA7-98A9-E18E57FDB6CB}" srcOrd="0" destOrd="0" presId="urn:diagrams.loki3.com/BracketList"/>
    <dgm:cxn modelId="{28FEEFA5-6DE3-40CA-B954-F6DBC6F9FAD9}" type="presOf" srcId="{26EF48C7-6381-4355-B03F-DD441AE957C7}" destId="{EFAACCF6-3A6A-4536-89B0-F0A7C44F6BE1}" srcOrd="0" destOrd="0" presId="urn:diagrams.loki3.com/BracketList"/>
    <dgm:cxn modelId="{1021894C-289A-4B28-BA0D-6767C27230B8}" type="presOf" srcId="{D45E583C-4AAD-40D2-9D24-9A0A68141567}" destId="{7BB6658A-32E0-42C7-B82A-240BF45CF27D}" srcOrd="0" destOrd="0" presId="urn:diagrams.loki3.com/BracketList"/>
    <dgm:cxn modelId="{F0833111-710A-438D-8DAD-39E1E37FCCA2}" type="presOf" srcId="{E1AD8724-28DC-48C5-B75E-B0D1F33E6279}" destId="{939B76D1-BB33-4E50-9ECD-839FB5787B95}" srcOrd="0" destOrd="0" presId="urn:diagrams.loki3.com/BracketList"/>
    <dgm:cxn modelId="{DFA45898-8E34-483C-97B6-EC38D2140466}" srcId="{EEA47F19-311D-44B3-AAA4-35C98BD4844B}" destId="{0C844461-76DE-4FEA-A87D-23440AD6FC2E}" srcOrd="0" destOrd="0" parTransId="{6F031138-6684-4AF8-B48F-F90EB84372B1}" sibTransId="{C24B5DA2-B651-485D-A0F4-95731772C9B8}"/>
    <dgm:cxn modelId="{29D18108-D348-4C83-ABE4-39390C16C5CD}" srcId="{E1B79EE1-1157-4302-AB0B-8FEDC81165FD}" destId="{92FD0664-EE76-4121-BE7B-68FC1EE5F4D7}" srcOrd="0" destOrd="0" parTransId="{A4B2DE69-08CB-4EF5-A179-A9838DCC0C0D}" sibTransId="{31990FCE-83F5-4BCE-86BA-4F924011EADA}"/>
    <dgm:cxn modelId="{86D1D984-3A22-405C-B36D-C2926B8E421B}" srcId="{28888755-727E-436B-B2F2-DA7896544A65}" destId="{FE2BA0E8-81AC-463B-B498-EF464F5BCE06}" srcOrd="0" destOrd="0" parTransId="{7A39DE39-681C-425E-9FED-FBE278CC5B2D}" sibTransId="{03DEC489-1FE9-42FB-A7B6-2DC930E80875}"/>
    <dgm:cxn modelId="{48A7DAC8-CBA0-4CCF-8FEB-1A8D1991CE61}" srcId="{26EF48C7-6381-4355-B03F-DD441AE957C7}" destId="{4B4A2A45-FFA7-47F5-A99D-A2DFD7698107}" srcOrd="0" destOrd="0" parTransId="{2E2C89AA-6D36-4A41-9A01-A47B8388C320}" sibTransId="{5B14C082-1404-4C23-9B64-643BA89D25BF}"/>
    <dgm:cxn modelId="{B07D637A-714A-406B-993E-0E5A5B39956B}" type="presOf" srcId="{E1B79EE1-1157-4302-AB0B-8FEDC81165FD}" destId="{F40D94EA-52E0-4740-A924-EAF350BDF213}" srcOrd="0" destOrd="0" presId="urn:diagrams.loki3.com/BracketList"/>
    <dgm:cxn modelId="{39B6D187-F738-494F-864B-824768F311FC}" type="presOf" srcId="{6B14159D-5902-471E-9F91-CEA86CA18597}" destId="{FFFD7BD8-195B-4FA4-9414-4F4C582F5570}" srcOrd="0" destOrd="0" presId="urn:diagrams.loki3.com/BracketList"/>
    <dgm:cxn modelId="{E528FBD6-03D8-4201-832B-0748BD271A16}" srcId="{E055884F-7426-4921-A0E5-9CA56A76B49A}" destId="{6B14159D-5902-471E-9F91-CEA86CA18597}" srcOrd="0" destOrd="0" parTransId="{0D2CFF9B-A50F-43E4-AFA5-E7E960E0BCD0}" sibTransId="{36039859-946E-4D2B-BAA0-EE1BB94895EC}"/>
    <dgm:cxn modelId="{87FAF999-9E08-4A6A-A6D7-11D7E30AC118}" type="presOf" srcId="{EEA47F19-311D-44B3-AAA4-35C98BD4844B}" destId="{EFEB1020-9C17-48DC-BBE0-54FA743F9F75}" srcOrd="0" destOrd="0" presId="urn:diagrams.loki3.com/BracketList"/>
    <dgm:cxn modelId="{9EBB09AF-7741-47ED-B436-933466BD5F46}" srcId="{EEA47F19-311D-44B3-AAA4-35C98BD4844B}" destId="{E1AD8724-28DC-48C5-B75E-B0D1F33E6279}" srcOrd="5" destOrd="0" parTransId="{411CE078-310E-457E-A7C1-09A580CCEBB0}" sibTransId="{BCA81F17-B88D-47F3-91A4-C02EC1C807D8}"/>
    <dgm:cxn modelId="{C002A477-0333-4E42-A591-A476378A7B14}" srcId="{EEA47F19-311D-44B3-AAA4-35C98BD4844B}" destId="{26EF48C7-6381-4355-B03F-DD441AE957C7}" srcOrd="4" destOrd="0" parTransId="{18A23F74-72B2-47CE-8CFA-63637C44E493}" sibTransId="{7F59AFA8-97ED-43F0-BB10-8E36A7F9F28C}"/>
    <dgm:cxn modelId="{AB42D7A7-653E-47B5-9F42-6E7309322647}" type="presParOf" srcId="{EFEB1020-9C17-48DC-BBE0-54FA743F9F75}" destId="{98695426-23ED-40C0-90A1-2BB445DEBC64}" srcOrd="0" destOrd="0" presId="urn:diagrams.loki3.com/BracketList"/>
    <dgm:cxn modelId="{88359D50-1F2C-4547-ACE7-4937D5FD3348}" type="presParOf" srcId="{98695426-23ED-40C0-90A1-2BB445DEBC64}" destId="{C6144CDB-22C1-4337-9F95-C3A522A707D1}" srcOrd="0" destOrd="0" presId="urn:diagrams.loki3.com/BracketList"/>
    <dgm:cxn modelId="{56E45241-B190-4DE5-A94F-DBDE133CC0A6}" type="presParOf" srcId="{98695426-23ED-40C0-90A1-2BB445DEBC64}" destId="{02385D1D-92EB-445D-B736-940004751C79}" srcOrd="1" destOrd="0" presId="urn:diagrams.loki3.com/BracketList"/>
    <dgm:cxn modelId="{2931D4A6-7CE4-4574-8F38-13B1A85E814A}" type="presParOf" srcId="{98695426-23ED-40C0-90A1-2BB445DEBC64}" destId="{99D36636-E395-439F-A79A-29C0BFB6F7E4}" srcOrd="2" destOrd="0" presId="urn:diagrams.loki3.com/BracketList"/>
    <dgm:cxn modelId="{62613B9E-02C6-448F-8B3E-664ACF54EAF2}" type="presParOf" srcId="{98695426-23ED-40C0-90A1-2BB445DEBC64}" destId="{7BB6658A-32E0-42C7-B82A-240BF45CF27D}" srcOrd="3" destOrd="0" presId="urn:diagrams.loki3.com/BracketList"/>
    <dgm:cxn modelId="{1332BA43-D1F0-4534-AEF5-567EDB0DAA27}" type="presParOf" srcId="{EFEB1020-9C17-48DC-BBE0-54FA743F9F75}" destId="{5B3CB043-7A92-47E9-A4C4-39EC715F2552}" srcOrd="1" destOrd="0" presId="urn:diagrams.loki3.com/BracketList"/>
    <dgm:cxn modelId="{6F0DEA31-053D-4757-A3F1-C4AED257CE3B}" type="presParOf" srcId="{EFEB1020-9C17-48DC-BBE0-54FA743F9F75}" destId="{D9DF5E9A-39D4-44B7-A326-58B07A05D91E}" srcOrd="2" destOrd="0" presId="urn:diagrams.loki3.com/BracketList"/>
    <dgm:cxn modelId="{B1760F33-1DBF-4C9E-B44B-A6A107201CF0}" type="presParOf" srcId="{D9DF5E9A-39D4-44B7-A326-58B07A05D91E}" destId="{F40D94EA-52E0-4740-A924-EAF350BDF213}" srcOrd="0" destOrd="0" presId="urn:diagrams.loki3.com/BracketList"/>
    <dgm:cxn modelId="{E05D97EB-C4AC-4587-8803-EB26112029DC}" type="presParOf" srcId="{D9DF5E9A-39D4-44B7-A326-58B07A05D91E}" destId="{0E930D30-96BC-4D43-B65A-EE88C46DBE48}" srcOrd="1" destOrd="0" presId="urn:diagrams.loki3.com/BracketList"/>
    <dgm:cxn modelId="{DC4347B1-A070-4871-882A-8CD1ECF27540}" type="presParOf" srcId="{D9DF5E9A-39D4-44B7-A326-58B07A05D91E}" destId="{5831BF15-ED1F-4BD5-857B-18B8E573D9AB}" srcOrd="2" destOrd="0" presId="urn:diagrams.loki3.com/BracketList"/>
    <dgm:cxn modelId="{1E7448D8-C1E4-4B4D-8E3F-4EC6D422CA39}" type="presParOf" srcId="{D9DF5E9A-39D4-44B7-A326-58B07A05D91E}" destId="{C6BA9D27-2D60-4BA7-98A9-E18E57FDB6CB}" srcOrd="3" destOrd="0" presId="urn:diagrams.loki3.com/BracketList"/>
    <dgm:cxn modelId="{E9969BE0-22D4-47FD-AB4E-56E157AAFF3C}" type="presParOf" srcId="{EFEB1020-9C17-48DC-BBE0-54FA743F9F75}" destId="{5A002753-9FCA-4DC5-B8A6-1F7632BDDE58}" srcOrd="3" destOrd="0" presId="urn:diagrams.loki3.com/BracketList"/>
    <dgm:cxn modelId="{F5BAC381-EF18-4D17-A7FC-E82827E25D28}" type="presParOf" srcId="{EFEB1020-9C17-48DC-BBE0-54FA743F9F75}" destId="{9709DCCB-B8A8-47BC-A303-F9EC41DA889E}" srcOrd="4" destOrd="0" presId="urn:diagrams.loki3.com/BracketList"/>
    <dgm:cxn modelId="{86619517-933C-42D8-9489-6FCEC01DD220}" type="presParOf" srcId="{9709DCCB-B8A8-47BC-A303-F9EC41DA889E}" destId="{CCB8139E-CA19-491D-9FCD-6BF28923C725}" srcOrd="0" destOrd="0" presId="urn:diagrams.loki3.com/BracketList"/>
    <dgm:cxn modelId="{02F0F7C4-2988-4AF9-BF04-64F0EE634B90}" type="presParOf" srcId="{9709DCCB-B8A8-47BC-A303-F9EC41DA889E}" destId="{14D1633C-A097-4A5A-8269-B04E98857E56}" srcOrd="1" destOrd="0" presId="urn:diagrams.loki3.com/BracketList"/>
    <dgm:cxn modelId="{FEBBB89A-3DC9-4361-99FA-2638888193E6}" type="presParOf" srcId="{9709DCCB-B8A8-47BC-A303-F9EC41DA889E}" destId="{82B38D6F-2AA7-4339-A71D-28AA55699178}" srcOrd="2" destOrd="0" presId="urn:diagrams.loki3.com/BracketList"/>
    <dgm:cxn modelId="{13739E10-8EFE-4740-BDD6-C65738E97814}" type="presParOf" srcId="{9709DCCB-B8A8-47BC-A303-F9EC41DA889E}" destId="{FFFD7BD8-195B-4FA4-9414-4F4C582F5570}" srcOrd="3" destOrd="0" presId="urn:diagrams.loki3.com/BracketList"/>
    <dgm:cxn modelId="{41663860-8DE3-4FD4-8980-1FEBADA3B6B3}" type="presParOf" srcId="{EFEB1020-9C17-48DC-BBE0-54FA743F9F75}" destId="{D3A122A3-FC4C-4845-B4FF-0E74CF3D50D3}" srcOrd="5" destOrd="0" presId="urn:diagrams.loki3.com/BracketList"/>
    <dgm:cxn modelId="{AC162940-BA85-4CC1-8E11-F867C7B5704E}" type="presParOf" srcId="{EFEB1020-9C17-48DC-BBE0-54FA743F9F75}" destId="{CCB5FDA4-BEC8-4CA1-835A-2A3BEEBEC456}" srcOrd="6" destOrd="0" presId="urn:diagrams.loki3.com/BracketList"/>
    <dgm:cxn modelId="{E46BC4CC-A39A-4D98-8BAA-FCFC538FA5A8}" type="presParOf" srcId="{CCB5FDA4-BEC8-4CA1-835A-2A3BEEBEC456}" destId="{9312B733-3AEB-49F6-8245-08553BA2949B}" srcOrd="0" destOrd="0" presId="urn:diagrams.loki3.com/BracketList"/>
    <dgm:cxn modelId="{CB5D7538-FD50-4393-8217-84EC1FA41A65}" type="presParOf" srcId="{CCB5FDA4-BEC8-4CA1-835A-2A3BEEBEC456}" destId="{435AB433-2559-485A-A03D-C32F36288071}" srcOrd="1" destOrd="0" presId="urn:diagrams.loki3.com/BracketList"/>
    <dgm:cxn modelId="{A5F4C2C0-2AD0-4D9C-9722-B687CB19AED5}" type="presParOf" srcId="{CCB5FDA4-BEC8-4CA1-835A-2A3BEEBEC456}" destId="{C13B9160-72D5-46E0-A1C0-91E8634DFAE2}" srcOrd="2" destOrd="0" presId="urn:diagrams.loki3.com/BracketList"/>
    <dgm:cxn modelId="{7A26CC70-3B05-4550-B48E-AA9179FBA0D8}" type="presParOf" srcId="{CCB5FDA4-BEC8-4CA1-835A-2A3BEEBEC456}" destId="{9893D59A-7FEC-486D-89C4-D28135F6121C}" srcOrd="3" destOrd="0" presId="urn:diagrams.loki3.com/BracketList"/>
    <dgm:cxn modelId="{09210F02-D189-4C6E-BB0B-13D5D35D29D6}" type="presParOf" srcId="{EFEB1020-9C17-48DC-BBE0-54FA743F9F75}" destId="{A421D242-ABBF-45EB-97FD-83930430328F}" srcOrd="7" destOrd="0" presId="urn:diagrams.loki3.com/BracketList"/>
    <dgm:cxn modelId="{BF9B1FA8-C6F8-417C-9283-F4B7F3F4EF70}" type="presParOf" srcId="{EFEB1020-9C17-48DC-BBE0-54FA743F9F75}" destId="{F0DED400-B200-4EA2-AB34-CCFF58E07A6E}" srcOrd="8" destOrd="0" presId="urn:diagrams.loki3.com/BracketList"/>
    <dgm:cxn modelId="{E345153F-C919-4567-BC59-069A2E963EE9}" type="presParOf" srcId="{F0DED400-B200-4EA2-AB34-CCFF58E07A6E}" destId="{EFAACCF6-3A6A-4536-89B0-F0A7C44F6BE1}" srcOrd="0" destOrd="0" presId="urn:diagrams.loki3.com/BracketList"/>
    <dgm:cxn modelId="{19F0349F-94B2-48EF-9CB1-A53AF6DFB3E3}" type="presParOf" srcId="{F0DED400-B200-4EA2-AB34-CCFF58E07A6E}" destId="{6497CA82-45EE-4BD1-AEB4-CC3961FBFB74}" srcOrd="1" destOrd="0" presId="urn:diagrams.loki3.com/BracketList"/>
    <dgm:cxn modelId="{BDC27EB9-8B7C-4816-8A7F-E481DA678E0A}" type="presParOf" srcId="{F0DED400-B200-4EA2-AB34-CCFF58E07A6E}" destId="{CD7548DD-1E84-4DA7-B1D0-28F3E4EBFF82}" srcOrd="2" destOrd="0" presId="urn:diagrams.loki3.com/BracketList"/>
    <dgm:cxn modelId="{C48B11B7-350A-42FB-B1E8-37C6E8B4B104}" type="presParOf" srcId="{F0DED400-B200-4EA2-AB34-CCFF58E07A6E}" destId="{9A05939C-6B40-4C32-897A-4A6DC3E71E5B}" srcOrd="3" destOrd="0" presId="urn:diagrams.loki3.com/BracketList"/>
    <dgm:cxn modelId="{ABE5130E-CE17-45B1-8A81-C0E4C5D4AA9D}" type="presParOf" srcId="{EFEB1020-9C17-48DC-BBE0-54FA743F9F75}" destId="{569EA799-9807-4770-B698-79D3EF79120B}" srcOrd="9" destOrd="0" presId="urn:diagrams.loki3.com/BracketList"/>
    <dgm:cxn modelId="{C3FF0216-0C3D-49E3-97BA-BD3CECD08547}" type="presParOf" srcId="{EFEB1020-9C17-48DC-BBE0-54FA743F9F75}" destId="{2B991069-479A-498A-AF83-5B33CD9F12C6}" srcOrd="10" destOrd="0" presId="urn:diagrams.loki3.com/BracketList"/>
    <dgm:cxn modelId="{2C9BD979-B402-42D4-9CC8-2BC1BD98FC71}" type="presParOf" srcId="{2B991069-479A-498A-AF83-5B33CD9F12C6}" destId="{939B76D1-BB33-4E50-9ECD-839FB5787B95}" srcOrd="0" destOrd="0" presId="urn:diagrams.loki3.com/BracketList"/>
    <dgm:cxn modelId="{060B9C99-62E4-4DB3-A4C2-3B4F7EB8EA0E}" type="presParOf" srcId="{2B991069-479A-498A-AF83-5B33CD9F12C6}" destId="{7845F59F-6101-48DE-ABCC-EC5351843F5B}" srcOrd="1" destOrd="0" presId="urn:diagrams.loki3.com/BracketList"/>
    <dgm:cxn modelId="{A6CBCD60-0B97-4541-81C0-E2BA7C5B3668}" type="presParOf" srcId="{2B991069-479A-498A-AF83-5B33CD9F12C6}" destId="{8DC06B04-AA78-4007-96F1-AC66800E204E}" srcOrd="2" destOrd="0" presId="urn:diagrams.loki3.com/BracketList"/>
    <dgm:cxn modelId="{1BB5E12F-D959-4CAD-8C9A-57D3AA29A1E3}" type="presParOf" srcId="{2B991069-479A-498A-AF83-5B33CD9F12C6}" destId="{B43D6F8D-5103-4DCA-8971-053A6B7A987B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91C1FF8-D24B-462D-B13F-4086A7342655}" type="doc">
      <dgm:prSet loTypeId="urn:microsoft.com/office/officeart/2005/8/layout/radial3" loCatId="cycle" qsTypeId="urn:microsoft.com/office/officeart/2005/8/quickstyle/simple5" qsCatId="simple" csTypeId="urn:microsoft.com/office/officeart/2005/8/colors/accent4_5" csCatId="accent4" phldr="1"/>
      <dgm:spPr/>
      <dgm:t>
        <a:bodyPr/>
        <a:lstStyle/>
        <a:p>
          <a:endParaRPr lang="en-US"/>
        </a:p>
      </dgm:t>
    </dgm:pt>
    <dgm:pt modelId="{43275D6C-D470-4E2E-96F8-239EECE5D634}">
      <dgm:prSet phldrT="[Text]"/>
      <dgm:spPr/>
      <dgm:t>
        <a:bodyPr/>
        <a:lstStyle/>
        <a:p>
          <a:pPr algn="ctr"/>
          <a:r>
            <a:rPr lang="sr-Cyrl-RS" dirty="0"/>
            <a:t>Укупни буџетски приходи и примања  </a:t>
          </a:r>
          <a:r>
            <a:rPr lang="en-US" dirty="0" smtClean="0"/>
            <a:t>2.301.000</a:t>
          </a:r>
          <a:r>
            <a:rPr lang="sr-Cyrl-RS" dirty="0" smtClean="0"/>
            <a:t>.000динара</a:t>
          </a:r>
          <a:endParaRPr lang="en-US" dirty="0"/>
        </a:p>
      </dgm:t>
    </dgm:pt>
    <dgm:pt modelId="{C3508CD6-4178-4856-A1A5-59121457A236}" type="parTrans" cxnId="{0AC9C91C-155D-46F0-9E26-33B93E5E0E08}">
      <dgm:prSet/>
      <dgm:spPr/>
      <dgm:t>
        <a:bodyPr/>
        <a:lstStyle/>
        <a:p>
          <a:pPr algn="ctr"/>
          <a:endParaRPr lang="en-US"/>
        </a:p>
      </dgm:t>
    </dgm:pt>
    <dgm:pt modelId="{5344238D-D1B6-460D-9BE4-114CABEA8131}" type="sibTrans" cxnId="{0AC9C91C-155D-46F0-9E26-33B93E5E0E08}">
      <dgm:prSet/>
      <dgm:spPr/>
      <dgm:t>
        <a:bodyPr/>
        <a:lstStyle/>
        <a:p>
          <a:pPr algn="ctr"/>
          <a:endParaRPr lang="en-US"/>
        </a:p>
      </dgm:t>
    </dgm:pt>
    <dgm:pt modelId="{DB1A1606-130D-4B45-9553-0A0B804495DF}">
      <dgm:prSet phldrT="[Text]"/>
      <dgm:spPr/>
      <dgm:t>
        <a:bodyPr/>
        <a:lstStyle/>
        <a:p>
          <a:pPr algn="ctr"/>
          <a:r>
            <a:rPr lang="sr-Cyrl-RS" dirty="0"/>
            <a:t>Приходи од  пореза  </a:t>
          </a:r>
          <a:r>
            <a:rPr lang="sr-Cyrl-RS" dirty="0" smtClean="0"/>
            <a:t>71</a:t>
          </a:r>
          <a:r>
            <a:rPr lang="en-US" dirty="0" smtClean="0"/>
            <a:t>0</a:t>
          </a:r>
          <a:r>
            <a:rPr lang="sr-Cyrl-RS" dirty="0" smtClean="0"/>
            <a:t>,</a:t>
          </a:r>
          <a:r>
            <a:rPr lang="en-US" dirty="0" smtClean="0"/>
            <a:t>290</a:t>
          </a:r>
          <a:r>
            <a:rPr lang="sr-Cyrl-RS" dirty="0" smtClean="0"/>
            <a:t>,500</a:t>
          </a:r>
          <a:r>
            <a:rPr lang="sr-Cyrl-RS" dirty="0" smtClean="0">
              <a:solidFill>
                <a:srgbClr val="FF0000"/>
              </a:solidFill>
            </a:rPr>
            <a:t>    </a:t>
          </a:r>
          <a:r>
            <a:rPr lang="sr-Cyrl-RS" dirty="0" smtClean="0"/>
            <a:t>    </a:t>
          </a:r>
          <a:r>
            <a:rPr lang="sr-Cyrl-RS" dirty="0"/>
            <a:t>динара</a:t>
          </a:r>
          <a:endParaRPr lang="en-US" dirty="0"/>
        </a:p>
      </dgm:t>
    </dgm:pt>
    <dgm:pt modelId="{E71C9696-7619-4519-B8E6-F2196E95C10E}" type="parTrans" cxnId="{8DDA3E00-731C-4A18-9115-B59AF995D68E}">
      <dgm:prSet/>
      <dgm:spPr/>
      <dgm:t>
        <a:bodyPr/>
        <a:lstStyle/>
        <a:p>
          <a:pPr algn="ctr"/>
          <a:endParaRPr lang="en-US"/>
        </a:p>
      </dgm:t>
    </dgm:pt>
    <dgm:pt modelId="{411BF947-09C5-4608-92FF-81B3B11A697B}" type="sibTrans" cxnId="{8DDA3E00-731C-4A18-9115-B59AF995D68E}">
      <dgm:prSet/>
      <dgm:spPr/>
      <dgm:t>
        <a:bodyPr/>
        <a:lstStyle/>
        <a:p>
          <a:pPr algn="ctr"/>
          <a:endParaRPr lang="en-US"/>
        </a:p>
      </dgm:t>
    </dgm:pt>
    <dgm:pt modelId="{AEA7499A-114B-4146-9776-CDD8ACEC6B39}">
      <dgm:prSet phldrT="[Text]"/>
      <dgm:spPr/>
      <dgm:t>
        <a:bodyPr/>
        <a:lstStyle/>
        <a:p>
          <a:pPr algn="ctr"/>
          <a:r>
            <a:rPr lang="sr-Cyrl-RS" dirty="0" smtClean="0"/>
            <a:t>Трансфери</a:t>
          </a:r>
          <a:r>
            <a:rPr lang="en-US" dirty="0" smtClean="0"/>
            <a:t> </a:t>
          </a:r>
          <a:r>
            <a:rPr lang="sr-Cyrl-RS" dirty="0" smtClean="0"/>
            <a:t>и донације </a:t>
          </a:r>
          <a:r>
            <a:rPr lang="en-US" dirty="0" smtClean="0"/>
            <a:t>86</a:t>
          </a:r>
          <a:r>
            <a:rPr lang="sr-Cyrl-RS" dirty="0" smtClean="0"/>
            <a:t>.</a:t>
          </a:r>
          <a:r>
            <a:rPr lang="en-US" dirty="0" smtClean="0"/>
            <a:t>650</a:t>
          </a:r>
          <a:r>
            <a:rPr lang="sr-Cyrl-RS" dirty="0" smtClean="0"/>
            <a:t>.191</a:t>
          </a:r>
          <a:r>
            <a:rPr lang="sr-Latn-RS" dirty="0" smtClean="0">
              <a:solidFill>
                <a:srgbClr val="FF0000"/>
              </a:solidFill>
            </a:rPr>
            <a:t> </a:t>
          </a:r>
          <a:r>
            <a:rPr lang="sr-Cyrl-RS" dirty="0"/>
            <a:t>динара</a:t>
          </a:r>
          <a:endParaRPr lang="en-US" dirty="0"/>
        </a:p>
      </dgm:t>
    </dgm:pt>
    <dgm:pt modelId="{3756029C-568E-4504-8660-3DE9F861C604}" type="parTrans" cxnId="{72EA3587-932B-4810-997C-DB062E3570AF}">
      <dgm:prSet/>
      <dgm:spPr/>
      <dgm:t>
        <a:bodyPr/>
        <a:lstStyle/>
        <a:p>
          <a:pPr algn="ctr"/>
          <a:endParaRPr lang="en-US"/>
        </a:p>
      </dgm:t>
    </dgm:pt>
    <dgm:pt modelId="{FB33CDA3-B14A-45E1-8720-9AFFB02CF5C0}" type="sibTrans" cxnId="{72EA3587-932B-4810-997C-DB062E3570AF}">
      <dgm:prSet/>
      <dgm:spPr/>
      <dgm:t>
        <a:bodyPr/>
        <a:lstStyle/>
        <a:p>
          <a:pPr algn="ctr"/>
          <a:endParaRPr lang="en-US"/>
        </a:p>
      </dgm:t>
    </dgm:pt>
    <dgm:pt modelId="{BF71EFAE-EC9F-46E9-BD2A-1686637595DA}">
      <dgm:prSet phldrT="[Text]"/>
      <dgm:spPr/>
      <dgm:t>
        <a:bodyPr/>
        <a:lstStyle/>
        <a:p>
          <a:pPr algn="ctr"/>
          <a:r>
            <a:rPr lang="sr-Cyrl-RS" dirty="0"/>
            <a:t>Други приходи  </a:t>
          </a:r>
          <a:r>
            <a:rPr lang="sr-Cyrl-RS" dirty="0" smtClean="0"/>
            <a:t>1.</a:t>
          </a:r>
          <a:r>
            <a:rPr lang="en-US" dirty="0" smtClean="0"/>
            <a:t>250</a:t>
          </a:r>
          <a:r>
            <a:rPr lang="sr-Cyrl-RS" dirty="0" smtClean="0"/>
            <a:t>.</a:t>
          </a:r>
          <a:r>
            <a:rPr lang="en-US" dirty="0" smtClean="0"/>
            <a:t>455</a:t>
          </a:r>
          <a:r>
            <a:rPr lang="sr-Cyrl-RS" dirty="0" smtClean="0"/>
            <a:t>.</a:t>
          </a:r>
          <a:r>
            <a:rPr lang="en-US" dirty="0" smtClean="0"/>
            <a:t>309</a:t>
          </a:r>
          <a:r>
            <a:rPr lang="sr-Cyrl-RS" dirty="0" smtClean="0"/>
            <a:t> </a:t>
          </a:r>
          <a:r>
            <a:rPr lang="sr-Cyrl-RS" dirty="0"/>
            <a:t>динара</a:t>
          </a:r>
          <a:endParaRPr lang="en-US" dirty="0"/>
        </a:p>
      </dgm:t>
    </dgm:pt>
    <dgm:pt modelId="{C16FE7E0-0CCD-40DA-AE7B-F518D75734AD}" type="parTrans" cxnId="{E91D5090-0D92-42B7-9D4F-F91AB585D7A9}">
      <dgm:prSet/>
      <dgm:spPr/>
      <dgm:t>
        <a:bodyPr/>
        <a:lstStyle/>
        <a:p>
          <a:pPr algn="ctr"/>
          <a:endParaRPr lang="en-US"/>
        </a:p>
      </dgm:t>
    </dgm:pt>
    <dgm:pt modelId="{83F53DA1-8C67-4AF5-A20A-9CEC6105D842}" type="sibTrans" cxnId="{E91D5090-0D92-42B7-9D4F-F91AB585D7A9}">
      <dgm:prSet/>
      <dgm:spPr/>
      <dgm:t>
        <a:bodyPr/>
        <a:lstStyle/>
        <a:p>
          <a:pPr algn="ctr"/>
          <a:endParaRPr lang="en-US"/>
        </a:p>
      </dgm:t>
    </dgm:pt>
    <dgm:pt modelId="{40EF3D92-C4CB-4CBC-8AED-087234C53764}">
      <dgm:prSet phldrT="[Text]"/>
      <dgm:spPr/>
      <dgm:t>
        <a:bodyPr/>
        <a:lstStyle/>
        <a:p>
          <a:pPr algn="ctr"/>
          <a:r>
            <a:rPr lang="sr-Cyrl-RS" dirty="0"/>
            <a:t>Примања од продаје нефинансијске имовине  </a:t>
          </a:r>
          <a:r>
            <a:rPr lang="sr-Cyrl-RS" dirty="0" smtClean="0"/>
            <a:t>550.000 </a:t>
          </a:r>
          <a:r>
            <a:rPr lang="sr-Cyrl-RS" dirty="0"/>
            <a:t>динара</a:t>
          </a:r>
          <a:endParaRPr lang="en-US" dirty="0"/>
        </a:p>
      </dgm:t>
    </dgm:pt>
    <dgm:pt modelId="{4FA9126D-361B-4DA5-854C-1DB4EE314D93}" type="parTrans" cxnId="{352C831E-5F27-4CEA-B329-F961BC5C1E53}">
      <dgm:prSet/>
      <dgm:spPr/>
      <dgm:t>
        <a:bodyPr/>
        <a:lstStyle/>
        <a:p>
          <a:pPr algn="ctr"/>
          <a:endParaRPr lang="en-US"/>
        </a:p>
      </dgm:t>
    </dgm:pt>
    <dgm:pt modelId="{DCC66F39-0032-4915-A732-5C415659FF68}" type="sibTrans" cxnId="{352C831E-5F27-4CEA-B329-F961BC5C1E53}">
      <dgm:prSet/>
      <dgm:spPr/>
      <dgm:t>
        <a:bodyPr/>
        <a:lstStyle/>
        <a:p>
          <a:pPr algn="ctr"/>
          <a:endParaRPr lang="en-US"/>
        </a:p>
      </dgm:t>
    </dgm:pt>
    <dgm:pt modelId="{920F0D4F-6C4C-4BE8-9363-F48FBF034871}">
      <dgm:prSet phldrT="[Text]"/>
      <dgm:spPr/>
      <dgm:t>
        <a:bodyPr/>
        <a:lstStyle/>
        <a:p>
          <a:pPr algn="ctr"/>
          <a:r>
            <a:rPr lang="sr-Cyrl-RS" dirty="0"/>
            <a:t>Примања од продаје финансијске имовине  </a:t>
          </a:r>
          <a:r>
            <a:rPr lang="sr-Cyrl-RS" dirty="0" smtClean="0"/>
            <a:t>динара</a:t>
          </a:r>
          <a:endParaRPr lang="en-US" dirty="0"/>
        </a:p>
      </dgm:t>
    </dgm:pt>
    <dgm:pt modelId="{43AA7920-B602-4336-8E46-A663A1629DDB}" type="parTrans" cxnId="{705D8BCA-A875-424B-917F-D801608B9607}">
      <dgm:prSet/>
      <dgm:spPr/>
      <dgm:t>
        <a:bodyPr/>
        <a:lstStyle/>
        <a:p>
          <a:pPr algn="ctr"/>
          <a:endParaRPr lang="en-US"/>
        </a:p>
      </dgm:t>
    </dgm:pt>
    <dgm:pt modelId="{5F9FEDD2-AAF1-4278-94C9-B59264FA9EB9}" type="sibTrans" cxnId="{705D8BCA-A875-424B-917F-D801608B9607}">
      <dgm:prSet/>
      <dgm:spPr/>
      <dgm:t>
        <a:bodyPr/>
        <a:lstStyle/>
        <a:p>
          <a:pPr algn="ctr"/>
          <a:endParaRPr lang="en-US"/>
        </a:p>
      </dgm:t>
    </dgm:pt>
    <dgm:pt modelId="{15426A40-9AD2-4153-8230-E20BC4B11534}">
      <dgm:prSet phldrT="[Text]" custT="1"/>
      <dgm:spPr/>
      <dgm:t>
        <a:bodyPr/>
        <a:lstStyle/>
        <a:p>
          <a:pPr algn="ctr"/>
          <a:r>
            <a:rPr lang="sr-Cyrl-RS" sz="1000" dirty="0"/>
            <a:t>Пренета средства из ранијих година</a:t>
          </a:r>
          <a:r>
            <a:rPr lang="sr-Latn-RS" sz="1000" dirty="0"/>
            <a:t> </a:t>
          </a:r>
          <a:r>
            <a:rPr lang="en-US" sz="1000" dirty="0" smtClean="0"/>
            <a:t>253</a:t>
          </a:r>
          <a:r>
            <a:rPr lang="sr-Cyrl-RS" sz="1000" dirty="0" smtClean="0"/>
            <a:t>.</a:t>
          </a:r>
          <a:r>
            <a:rPr lang="en-US" sz="1000" dirty="0" smtClean="0"/>
            <a:t>054</a:t>
          </a:r>
          <a:r>
            <a:rPr lang="sr-Cyrl-RS" sz="1000" dirty="0" smtClean="0"/>
            <a:t>.</a:t>
          </a:r>
          <a:r>
            <a:rPr lang="en-US" sz="1000" dirty="0" smtClean="0"/>
            <a:t>000</a:t>
          </a:r>
          <a:r>
            <a:rPr lang="sr-Latn-RS" sz="1000" dirty="0" smtClean="0"/>
            <a:t> </a:t>
          </a:r>
          <a:r>
            <a:rPr lang="sr-Cyrl-RS" sz="1000" dirty="0"/>
            <a:t>динара</a:t>
          </a:r>
          <a:endParaRPr lang="en-US" sz="1000" dirty="0"/>
        </a:p>
      </dgm:t>
    </dgm:pt>
    <dgm:pt modelId="{A1307EAF-2414-4AFE-BE82-97C79333BAA9}" type="parTrans" cxnId="{09B198C8-E6EF-4BF2-B04A-98A7D3B82C52}">
      <dgm:prSet/>
      <dgm:spPr/>
      <dgm:t>
        <a:bodyPr/>
        <a:lstStyle/>
        <a:p>
          <a:pPr algn="ctr"/>
          <a:endParaRPr lang="en-US"/>
        </a:p>
      </dgm:t>
    </dgm:pt>
    <dgm:pt modelId="{869B992E-498B-4FBD-AA48-03E5171031C9}" type="sibTrans" cxnId="{09B198C8-E6EF-4BF2-B04A-98A7D3B82C52}">
      <dgm:prSet/>
      <dgm:spPr/>
      <dgm:t>
        <a:bodyPr/>
        <a:lstStyle/>
        <a:p>
          <a:pPr algn="ctr"/>
          <a:endParaRPr lang="en-US"/>
        </a:p>
      </dgm:t>
    </dgm:pt>
    <dgm:pt modelId="{E6763EE5-8DA4-47FB-A886-915FA197CAD0}" type="pres">
      <dgm:prSet presAssocID="{691C1FF8-D24B-462D-B13F-4086A7342655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sr-Latn-RS"/>
        </a:p>
      </dgm:t>
    </dgm:pt>
    <dgm:pt modelId="{1FB746E2-D736-4446-8093-C865FE09A112}" type="pres">
      <dgm:prSet presAssocID="{691C1FF8-D24B-462D-B13F-4086A7342655}" presName="radial" presStyleCnt="0">
        <dgm:presLayoutVars>
          <dgm:animLvl val="ctr"/>
        </dgm:presLayoutVars>
      </dgm:prSet>
      <dgm:spPr/>
    </dgm:pt>
    <dgm:pt modelId="{AFBC9C78-4E8A-498B-ACC1-DC2EFA6E3D36}" type="pres">
      <dgm:prSet presAssocID="{43275D6C-D470-4E2E-96F8-239EECE5D634}" presName="centerShape" presStyleLbl="vennNode1" presStyleIdx="0" presStyleCnt="7"/>
      <dgm:spPr/>
      <dgm:t>
        <a:bodyPr/>
        <a:lstStyle/>
        <a:p>
          <a:endParaRPr lang="sr-Latn-RS"/>
        </a:p>
      </dgm:t>
    </dgm:pt>
    <dgm:pt modelId="{63432802-399F-407F-AC10-7219543A0326}" type="pres">
      <dgm:prSet presAssocID="{DB1A1606-130D-4B45-9553-0A0B804495DF}" presName="node" presStyleLbl="vennNode1" presStyleIdx="1" presStyleCnt="7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449BFEB2-6844-4A2C-8DC2-780280CBA079}" type="pres">
      <dgm:prSet presAssocID="{AEA7499A-114B-4146-9776-CDD8ACEC6B39}" presName="node" presStyleLbl="vennNode1" presStyleIdx="2" presStyleCnt="7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9DDE88A7-5745-4E4F-A7A8-F71A4DA0D5F2}" type="pres">
      <dgm:prSet presAssocID="{BF71EFAE-EC9F-46E9-BD2A-1686637595DA}" presName="node" presStyleLbl="vennNode1" presStyleIdx="3" presStyleCnt="7" custRadScaleRad="100226" custRadScaleInc="-1012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72DE4213-15E1-4436-8045-C055E8A54EDE}" type="pres">
      <dgm:prSet presAssocID="{40EF3D92-C4CB-4CBC-8AED-087234C53764}" presName="node" presStyleLbl="vennNode1" presStyleIdx="4" presStyleCnt="7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91CFC9CD-FF79-40EF-A271-A8DBB0423AC2}" type="pres">
      <dgm:prSet presAssocID="{920F0D4F-6C4C-4BE8-9363-F48FBF034871}" presName="node" presStyleLbl="vennNode1" presStyleIdx="5" presStyleCnt="7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FC69A2CE-A671-47B5-8CD8-544465E52E9C}" type="pres">
      <dgm:prSet presAssocID="{15426A40-9AD2-4153-8230-E20BC4B11534}" presName="node" presStyleLbl="vennNode1" presStyleIdx="6" presStyleCnt="7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</dgm:ptLst>
  <dgm:cxnLst>
    <dgm:cxn modelId="{0AC9C91C-155D-46F0-9E26-33B93E5E0E08}" srcId="{691C1FF8-D24B-462D-B13F-4086A7342655}" destId="{43275D6C-D470-4E2E-96F8-239EECE5D634}" srcOrd="0" destOrd="0" parTransId="{C3508CD6-4178-4856-A1A5-59121457A236}" sibTransId="{5344238D-D1B6-460D-9BE4-114CABEA8131}"/>
    <dgm:cxn modelId="{FD5DAB64-48D5-432F-938D-E1F3721358B9}" type="presOf" srcId="{15426A40-9AD2-4153-8230-E20BC4B11534}" destId="{FC69A2CE-A671-47B5-8CD8-544465E52E9C}" srcOrd="0" destOrd="0" presId="urn:microsoft.com/office/officeart/2005/8/layout/radial3"/>
    <dgm:cxn modelId="{71DAB0A2-EB40-4D3D-B8DB-E2D95275BF4D}" type="presOf" srcId="{BF71EFAE-EC9F-46E9-BD2A-1686637595DA}" destId="{9DDE88A7-5745-4E4F-A7A8-F71A4DA0D5F2}" srcOrd="0" destOrd="0" presId="urn:microsoft.com/office/officeart/2005/8/layout/radial3"/>
    <dgm:cxn modelId="{E2DFF5B8-BF65-4C45-989F-3918B0A358B8}" type="presOf" srcId="{AEA7499A-114B-4146-9776-CDD8ACEC6B39}" destId="{449BFEB2-6844-4A2C-8DC2-780280CBA079}" srcOrd="0" destOrd="0" presId="urn:microsoft.com/office/officeart/2005/8/layout/radial3"/>
    <dgm:cxn modelId="{59AD7A56-E922-42AB-9AFA-2F0A33B73EFB}" type="presOf" srcId="{40EF3D92-C4CB-4CBC-8AED-087234C53764}" destId="{72DE4213-15E1-4436-8045-C055E8A54EDE}" srcOrd="0" destOrd="0" presId="urn:microsoft.com/office/officeart/2005/8/layout/radial3"/>
    <dgm:cxn modelId="{72EA3587-932B-4810-997C-DB062E3570AF}" srcId="{43275D6C-D470-4E2E-96F8-239EECE5D634}" destId="{AEA7499A-114B-4146-9776-CDD8ACEC6B39}" srcOrd="1" destOrd="0" parTransId="{3756029C-568E-4504-8660-3DE9F861C604}" sibTransId="{FB33CDA3-B14A-45E1-8720-9AFFB02CF5C0}"/>
    <dgm:cxn modelId="{8DDA3E00-731C-4A18-9115-B59AF995D68E}" srcId="{43275D6C-D470-4E2E-96F8-239EECE5D634}" destId="{DB1A1606-130D-4B45-9553-0A0B804495DF}" srcOrd="0" destOrd="0" parTransId="{E71C9696-7619-4519-B8E6-F2196E95C10E}" sibTransId="{411BF947-09C5-4608-92FF-81B3B11A697B}"/>
    <dgm:cxn modelId="{17C219EB-BA52-4ACD-90B7-4953F60BBD77}" type="presOf" srcId="{DB1A1606-130D-4B45-9553-0A0B804495DF}" destId="{63432802-399F-407F-AC10-7219543A0326}" srcOrd="0" destOrd="0" presId="urn:microsoft.com/office/officeart/2005/8/layout/radial3"/>
    <dgm:cxn modelId="{352C831E-5F27-4CEA-B329-F961BC5C1E53}" srcId="{43275D6C-D470-4E2E-96F8-239EECE5D634}" destId="{40EF3D92-C4CB-4CBC-8AED-087234C53764}" srcOrd="3" destOrd="0" parTransId="{4FA9126D-361B-4DA5-854C-1DB4EE314D93}" sibTransId="{DCC66F39-0032-4915-A732-5C415659FF68}"/>
    <dgm:cxn modelId="{E91D5090-0D92-42B7-9D4F-F91AB585D7A9}" srcId="{43275D6C-D470-4E2E-96F8-239EECE5D634}" destId="{BF71EFAE-EC9F-46E9-BD2A-1686637595DA}" srcOrd="2" destOrd="0" parTransId="{C16FE7E0-0CCD-40DA-AE7B-F518D75734AD}" sibTransId="{83F53DA1-8C67-4AF5-A20A-9CEC6105D842}"/>
    <dgm:cxn modelId="{09B198C8-E6EF-4BF2-B04A-98A7D3B82C52}" srcId="{43275D6C-D470-4E2E-96F8-239EECE5D634}" destId="{15426A40-9AD2-4153-8230-E20BC4B11534}" srcOrd="5" destOrd="0" parTransId="{A1307EAF-2414-4AFE-BE82-97C79333BAA9}" sibTransId="{869B992E-498B-4FBD-AA48-03E5171031C9}"/>
    <dgm:cxn modelId="{705D8BCA-A875-424B-917F-D801608B9607}" srcId="{43275D6C-D470-4E2E-96F8-239EECE5D634}" destId="{920F0D4F-6C4C-4BE8-9363-F48FBF034871}" srcOrd="4" destOrd="0" parTransId="{43AA7920-B602-4336-8E46-A663A1629DDB}" sibTransId="{5F9FEDD2-AAF1-4278-94C9-B59264FA9EB9}"/>
    <dgm:cxn modelId="{EEFECEAF-8E1A-45C3-BE53-B4856566F42A}" type="presOf" srcId="{691C1FF8-D24B-462D-B13F-4086A7342655}" destId="{E6763EE5-8DA4-47FB-A886-915FA197CAD0}" srcOrd="0" destOrd="0" presId="urn:microsoft.com/office/officeart/2005/8/layout/radial3"/>
    <dgm:cxn modelId="{A8EA5165-9419-4BAD-BDB3-9194338DFA99}" type="presOf" srcId="{920F0D4F-6C4C-4BE8-9363-F48FBF034871}" destId="{91CFC9CD-FF79-40EF-A271-A8DBB0423AC2}" srcOrd="0" destOrd="0" presId="urn:microsoft.com/office/officeart/2005/8/layout/radial3"/>
    <dgm:cxn modelId="{0158AF33-44F2-4B5B-9A2D-EF764C6F8FA7}" type="presOf" srcId="{43275D6C-D470-4E2E-96F8-239EECE5D634}" destId="{AFBC9C78-4E8A-498B-ACC1-DC2EFA6E3D36}" srcOrd="0" destOrd="0" presId="urn:microsoft.com/office/officeart/2005/8/layout/radial3"/>
    <dgm:cxn modelId="{87C48BEA-C374-4C9C-B902-0115BE738B0E}" type="presParOf" srcId="{E6763EE5-8DA4-47FB-A886-915FA197CAD0}" destId="{1FB746E2-D736-4446-8093-C865FE09A112}" srcOrd="0" destOrd="0" presId="urn:microsoft.com/office/officeart/2005/8/layout/radial3"/>
    <dgm:cxn modelId="{0BE599D3-AC33-4BB1-B65F-67057E9F0439}" type="presParOf" srcId="{1FB746E2-D736-4446-8093-C865FE09A112}" destId="{AFBC9C78-4E8A-498B-ACC1-DC2EFA6E3D36}" srcOrd="0" destOrd="0" presId="urn:microsoft.com/office/officeart/2005/8/layout/radial3"/>
    <dgm:cxn modelId="{3112FEE1-FC72-43DD-89AB-500CF1B7F756}" type="presParOf" srcId="{1FB746E2-D736-4446-8093-C865FE09A112}" destId="{63432802-399F-407F-AC10-7219543A0326}" srcOrd="1" destOrd="0" presId="urn:microsoft.com/office/officeart/2005/8/layout/radial3"/>
    <dgm:cxn modelId="{60CC9D71-A974-41EE-B9EF-0513EF55550C}" type="presParOf" srcId="{1FB746E2-D736-4446-8093-C865FE09A112}" destId="{449BFEB2-6844-4A2C-8DC2-780280CBA079}" srcOrd="2" destOrd="0" presId="urn:microsoft.com/office/officeart/2005/8/layout/radial3"/>
    <dgm:cxn modelId="{9B76058B-03D0-477D-ADAF-69F9BA416969}" type="presParOf" srcId="{1FB746E2-D736-4446-8093-C865FE09A112}" destId="{9DDE88A7-5745-4E4F-A7A8-F71A4DA0D5F2}" srcOrd="3" destOrd="0" presId="urn:microsoft.com/office/officeart/2005/8/layout/radial3"/>
    <dgm:cxn modelId="{BBA494C5-DF7A-463A-A778-D7424FE42FD1}" type="presParOf" srcId="{1FB746E2-D736-4446-8093-C865FE09A112}" destId="{72DE4213-15E1-4436-8045-C055E8A54EDE}" srcOrd="4" destOrd="0" presId="urn:microsoft.com/office/officeart/2005/8/layout/radial3"/>
    <dgm:cxn modelId="{829D5A23-E7C8-4F2F-BBF0-A05AEF87B1F3}" type="presParOf" srcId="{1FB746E2-D736-4446-8093-C865FE09A112}" destId="{91CFC9CD-FF79-40EF-A271-A8DBB0423AC2}" srcOrd="5" destOrd="0" presId="urn:microsoft.com/office/officeart/2005/8/layout/radial3"/>
    <dgm:cxn modelId="{AB36D377-182D-4F38-A7FA-BE410BDE00D5}" type="presParOf" srcId="{1FB746E2-D736-4446-8093-C865FE09A112}" destId="{FC69A2CE-A671-47B5-8CD8-544465E52E9C}" srcOrd="6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EA47F19-311D-44B3-AAA4-35C98BD4844B}" type="doc">
      <dgm:prSet loTypeId="urn:diagrams.loki3.com/Bracke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C844461-76DE-4FEA-A87D-23440AD6FC2E}">
      <dgm:prSet phldrT="[Text]"/>
      <dgm:spPr/>
      <dgm:t>
        <a:bodyPr/>
        <a:lstStyle/>
        <a:p>
          <a:r>
            <a:rPr lang="sr-Cyrl-RS" b="1" dirty="0"/>
            <a:t>Расходи за запослене</a:t>
          </a:r>
          <a:endParaRPr lang="en-US" b="1" dirty="0"/>
        </a:p>
      </dgm:t>
    </dgm:pt>
    <dgm:pt modelId="{6F031138-6684-4AF8-B48F-F90EB84372B1}" type="parTrans" cxnId="{DFA45898-8E34-483C-97B6-EC38D2140466}">
      <dgm:prSet/>
      <dgm:spPr/>
      <dgm:t>
        <a:bodyPr/>
        <a:lstStyle/>
        <a:p>
          <a:endParaRPr lang="en-US"/>
        </a:p>
      </dgm:t>
    </dgm:pt>
    <dgm:pt modelId="{C24B5DA2-B651-485D-A0F4-95731772C9B8}" type="sibTrans" cxnId="{DFA45898-8E34-483C-97B6-EC38D2140466}">
      <dgm:prSet/>
      <dgm:spPr/>
      <dgm:t>
        <a:bodyPr/>
        <a:lstStyle/>
        <a:p>
          <a:endParaRPr lang="en-US"/>
        </a:p>
      </dgm:t>
    </dgm:pt>
    <dgm:pt modelId="{D45E583C-4AAD-40D2-9D24-9A0A68141567}">
      <dgm:prSet phldrT="[Text]" custT="1"/>
      <dgm:spPr>
        <a:solidFill>
          <a:srgbClr val="7030A0"/>
        </a:solidFill>
      </dgm:spPr>
      <dgm:t>
        <a:bodyPr/>
        <a:lstStyle/>
        <a:p>
          <a:r>
            <a:rPr lang="sr-Cyrl-RS" sz="1400" b="1" dirty="0"/>
            <a:t>Расходи за запослене </a:t>
          </a:r>
          <a:r>
            <a:rPr lang="sr-Cyrl-RS" sz="1400" dirty="0"/>
            <a:t>представљају све трошкове за запослене, како у управи тако и код буџетских корисника</a:t>
          </a:r>
          <a:endParaRPr lang="en-US" sz="1400" dirty="0"/>
        </a:p>
      </dgm:t>
    </dgm:pt>
    <dgm:pt modelId="{DF23AB14-DB78-4D25-948A-D263DF13EBEB}" type="parTrans" cxnId="{B6E9FE2F-54FB-46AA-BA6A-1465C15C85E2}">
      <dgm:prSet/>
      <dgm:spPr/>
      <dgm:t>
        <a:bodyPr/>
        <a:lstStyle/>
        <a:p>
          <a:endParaRPr lang="en-US"/>
        </a:p>
      </dgm:t>
    </dgm:pt>
    <dgm:pt modelId="{875C4C0C-D761-476B-9D17-EF850CFCBB84}" type="sibTrans" cxnId="{B6E9FE2F-54FB-46AA-BA6A-1465C15C85E2}">
      <dgm:prSet/>
      <dgm:spPr/>
      <dgm:t>
        <a:bodyPr/>
        <a:lstStyle/>
        <a:p>
          <a:endParaRPr lang="en-US"/>
        </a:p>
      </dgm:t>
    </dgm:pt>
    <dgm:pt modelId="{E1B79EE1-1157-4302-AB0B-8FEDC81165FD}">
      <dgm:prSet phldrT="[Text]"/>
      <dgm:spPr/>
      <dgm:t>
        <a:bodyPr/>
        <a:lstStyle/>
        <a:p>
          <a:r>
            <a:rPr lang="sr-Cyrl-RS" b="1" dirty="0"/>
            <a:t>Коришћење роба и услуга </a:t>
          </a:r>
          <a:endParaRPr lang="en-US" dirty="0"/>
        </a:p>
      </dgm:t>
    </dgm:pt>
    <dgm:pt modelId="{D901DA59-A95A-4489-99A8-4140EE7BA89A}" type="parTrans" cxnId="{9CBF9DF9-AB9B-4A23-9199-3C2DD5A0CE43}">
      <dgm:prSet/>
      <dgm:spPr/>
      <dgm:t>
        <a:bodyPr/>
        <a:lstStyle/>
        <a:p>
          <a:endParaRPr lang="en-US"/>
        </a:p>
      </dgm:t>
    </dgm:pt>
    <dgm:pt modelId="{E99A6F9C-C544-4400-B178-20BC6CFFFE07}" type="sibTrans" cxnId="{9CBF9DF9-AB9B-4A23-9199-3C2DD5A0CE43}">
      <dgm:prSet/>
      <dgm:spPr/>
      <dgm:t>
        <a:bodyPr/>
        <a:lstStyle/>
        <a:p>
          <a:endParaRPr lang="en-US"/>
        </a:p>
      </dgm:t>
    </dgm:pt>
    <dgm:pt modelId="{92FD0664-EE76-4121-BE7B-68FC1EE5F4D7}">
      <dgm:prSet phldrT="[Text]" custT="1"/>
      <dgm:spPr>
        <a:solidFill>
          <a:srgbClr val="00B050"/>
        </a:solidFill>
      </dgm:spPr>
      <dgm:t>
        <a:bodyPr/>
        <a:lstStyle/>
        <a:p>
          <a:pPr algn="just"/>
          <a:r>
            <a:rPr lang="sr-Cyrl-RS" sz="1400" b="1" dirty="0"/>
            <a:t>Коришћење роба и услуга </a:t>
          </a:r>
          <a:r>
            <a:rPr lang="sr-Cyrl-RS" sz="1400" dirty="0"/>
            <a:t>обухватају сталне трошкове, путне трошкове, услуге по уговору, специјализоване услуге, трошкове материјала и текуће поправке и одржавање.</a:t>
          </a:r>
          <a:endParaRPr lang="en-US" sz="1400" dirty="0"/>
        </a:p>
      </dgm:t>
    </dgm:pt>
    <dgm:pt modelId="{A4B2DE69-08CB-4EF5-A179-A9838DCC0C0D}" type="parTrans" cxnId="{29D18108-D348-4C83-ABE4-39390C16C5CD}">
      <dgm:prSet/>
      <dgm:spPr/>
      <dgm:t>
        <a:bodyPr/>
        <a:lstStyle/>
        <a:p>
          <a:endParaRPr lang="en-US"/>
        </a:p>
      </dgm:t>
    </dgm:pt>
    <dgm:pt modelId="{31990FCE-83F5-4BCE-86BA-4F924011EADA}" type="sibTrans" cxnId="{29D18108-D348-4C83-ABE4-39390C16C5CD}">
      <dgm:prSet/>
      <dgm:spPr/>
      <dgm:t>
        <a:bodyPr/>
        <a:lstStyle/>
        <a:p>
          <a:endParaRPr lang="en-US"/>
        </a:p>
      </dgm:t>
    </dgm:pt>
    <dgm:pt modelId="{E055884F-7426-4921-A0E5-9CA56A76B49A}">
      <dgm:prSet phldrT="[Text]"/>
      <dgm:spPr/>
      <dgm:t>
        <a:bodyPr/>
        <a:lstStyle/>
        <a:p>
          <a:r>
            <a:rPr lang="sr-Cyrl-RS" b="1" dirty="0"/>
            <a:t>Дотације и трансфери</a:t>
          </a:r>
          <a:endParaRPr lang="en-US" b="1" dirty="0"/>
        </a:p>
      </dgm:t>
    </dgm:pt>
    <dgm:pt modelId="{A220DF32-CC6B-446C-B398-3C6FF19DF138}" type="parTrans" cxnId="{997AF6DE-9802-4842-96EC-E457543D4099}">
      <dgm:prSet/>
      <dgm:spPr/>
      <dgm:t>
        <a:bodyPr/>
        <a:lstStyle/>
        <a:p>
          <a:endParaRPr lang="en-US"/>
        </a:p>
      </dgm:t>
    </dgm:pt>
    <dgm:pt modelId="{EADBA54B-8207-46FB-8C83-E7274B6ED163}" type="sibTrans" cxnId="{997AF6DE-9802-4842-96EC-E457543D4099}">
      <dgm:prSet/>
      <dgm:spPr/>
      <dgm:t>
        <a:bodyPr/>
        <a:lstStyle/>
        <a:p>
          <a:endParaRPr lang="en-US"/>
        </a:p>
      </dgm:t>
    </dgm:pt>
    <dgm:pt modelId="{6B14159D-5902-471E-9F91-CEA86CA18597}">
      <dgm:prSet phldrT="[Text]" custT="1"/>
      <dgm:spPr>
        <a:solidFill>
          <a:srgbClr val="0070C0"/>
        </a:solidFill>
      </dgm:spPr>
      <dgm:t>
        <a:bodyPr/>
        <a:lstStyle/>
        <a:p>
          <a:pPr algn="just"/>
          <a:r>
            <a:rPr lang="sr-Cyrl-RS" sz="1400" b="1" dirty="0"/>
            <a:t>Дотације и трансфери </a:t>
          </a:r>
          <a:r>
            <a:rPr lang="sr-Cyrl-RS" sz="1400" dirty="0"/>
            <a:t>су трошкови које локална самоуправа </a:t>
          </a:r>
          <a:r>
            <a:rPr lang="ru-RU" sz="1400" dirty="0"/>
            <a:t>има за исплату институцијама које су у примарној надлежности централног/покрајинског нивоа</a:t>
          </a:r>
          <a:r>
            <a:rPr lang="sr-Cyrl-RS" sz="1400" dirty="0"/>
            <a:t> као што су школе, центар за социјални рад, дом здравља.</a:t>
          </a:r>
          <a:r>
            <a:rPr lang="en-US" sz="1400" dirty="0"/>
            <a:t> </a:t>
          </a:r>
        </a:p>
      </dgm:t>
    </dgm:pt>
    <dgm:pt modelId="{0D2CFF9B-A50F-43E4-AFA5-E7E960E0BCD0}" type="parTrans" cxnId="{E528FBD6-03D8-4201-832B-0748BD271A16}">
      <dgm:prSet/>
      <dgm:spPr/>
      <dgm:t>
        <a:bodyPr/>
        <a:lstStyle/>
        <a:p>
          <a:endParaRPr lang="en-US"/>
        </a:p>
      </dgm:t>
    </dgm:pt>
    <dgm:pt modelId="{36039859-946E-4D2B-BAA0-EE1BB94895EC}" type="sibTrans" cxnId="{E528FBD6-03D8-4201-832B-0748BD271A16}">
      <dgm:prSet/>
      <dgm:spPr/>
      <dgm:t>
        <a:bodyPr/>
        <a:lstStyle/>
        <a:p>
          <a:endParaRPr lang="en-US"/>
        </a:p>
      </dgm:t>
    </dgm:pt>
    <dgm:pt modelId="{28888755-727E-436B-B2F2-DA7896544A65}">
      <dgm:prSet phldrT="[Text]"/>
      <dgm:spPr/>
      <dgm:t>
        <a:bodyPr/>
        <a:lstStyle/>
        <a:p>
          <a:r>
            <a:rPr lang="sr-Cyrl-RS" b="1" dirty="0"/>
            <a:t>Остали расходи</a:t>
          </a:r>
          <a:endParaRPr lang="en-US" b="1" dirty="0"/>
        </a:p>
      </dgm:t>
    </dgm:pt>
    <dgm:pt modelId="{74440C20-4C7D-42FA-8A71-91FF1ABB0C2B}" type="parTrans" cxnId="{423F4FFE-A4A5-4DB9-BCD0-81CA33242D4A}">
      <dgm:prSet/>
      <dgm:spPr/>
      <dgm:t>
        <a:bodyPr/>
        <a:lstStyle/>
        <a:p>
          <a:endParaRPr lang="en-US"/>
        </a:p>
      </dgm:t>
    </dgm:pt>
    <dgm:pt modelId="{25C618B1-3FCB-4E3A-AAEB-763F12B41872}" type="sibTrans" cxnId="{423F4FFE-A4A5-4DB9-BCD0-81CA33242D4A}">
      <dgm:prSet/>
      <dgm:spPr/>
      <dgm:t>
        <a:bodyPr/>
        <a:lstStyle/>
        <a:p>
          <a:endParaRPr lang="en-US"/>
        </a:p>
      </dgm:t>
    </dgm:pt>
    <dgm:pt modelId="{FE2BA0E8-81AC-463B-B498-EF464F5BCE06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sr-Cyrl-RS" sz="1400" b="1" dirty="0"/>
            <a:t>Остали расходи </a:t>
          </a:r>
          <a:r>
            <a:rPr lang="sr-Cyrl-RS" sz="1400" dirty="0"/>
            <a:t>обухватају дотације невладиним организацијама, порезе, таксе, новчане </a:t>
          </a:r>
          <a:r>
            <a:rPr lang="sr-Cyrl-RS" sz="1400" dirty="0" smtClean="0"/>
            <a:t>казне,накнаду штете</a:t>
          </a:r>
          <a:endParaRPr lang="en-US" sz="1400" dirty="0"/>
        </a:p>
      </dgm:t>
    </dgm:pt>
    <dgm:pt modelId="{7A39DE39-681C-425E-9FED-FBE278CC5B2D}" type="parTrans" cxnId="{86D1D984-3A22-405C-B36D-C2926B8E421B}">
      <dgm:prSet/>
      <dgm:spPr/>
      <dgm:t>
        <a:bodyPr/>
        <a:lstStyle/>
        <a:p>
          <a:endParaRPr lang="en-US"/>
        </a:p>
      </dgm:t>
    </dgm:pt>
    <dgm:pt modelId="{03DEC489-1FE9-42FB-A7B6-2DC930E80875}" type="sibTrans" cxnId="{86D1D984-3A22-405C-B36D-C2926B8E421B}">
      <dgm:prSet/>
      <dgm:spPr/>
      <dgm:t>
        <a:bodyPr/>
        <a:lstStyle/>
        <a:p>
          <a:endParaRPr lang="en-US"/>
        </a:p>
      </dgm:t>
    </dgm:pt>
    <dgm:pt modelId="{26EF48C7-6381-4355-B03F-DD441AE957C7}">
      <dgm:prSet phldrT="[Text]"/>
      <dgm:spPr/>
      <dgm:t>
        <a:bodyPr/>
        <a:lstStyle/>
        <a:p>
          <a:r>
            <a:rPr lang="sr-Cyrl-RS" b="1" dirty="0"/>
            <a:t>Субвенције</a:t>
          </a:r>
          <a:endParaRPr lang="en-US" b="1" dirty="0"/>
        </a:p>
      </dgm:t>
    </dgm:pt>
    <dgm:pt modelId="{18A23F74-72B2-47CE-8CFA-63637C44E493}" type="parTrans" cxnId="{C002A477-0333-4E42-A591-A476378A7B14}">
      <dgm:prSet/>
      <dgm:spPr/>
      <dgm:t>
        <a:bodyPr/>
        <a:lstStyle/>
        <a:p>
          <a:endParaRPr lang="en-US"/>
        </a:p>
      </dgm:t>
    </dgm:pt>
    <dgm:pt modelId="{7F59AFA8-97ED-43F0-BB10-8E36A7F9F28C}" type="sibTrans" cxnId="{C002A477-0333-4E42-A591-A476378A7B14}">
      <dgm:prSet/>
      <dgm:spPr/>
      <dgm:t>
        <a:bodyPr/>
        <a:lstStyle/>
        <a:p>
          <a:endParaRPr lang="en-US"/>
        </a:p>
      </dgm:t>
    </dgm:pt>
    <dgm:pt modelId="{4B4A2A45-FFA7-47F5-A99D-A2DFD7698107}">
      <dgm:prSet phldrT="[Text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ru-RU" sz="1400" b="1" dirty="0"/>
            <a:t>Субвенције</a:t>
          </a:r>
          <a:r>
            <a:rPr lang="ru-RU" sz="1400" dirty="0"/>
            <a:t> сe одобравају </a:t>
          </a:r>
          <a:r>
            <a:rPr lang="ru-RU" sz="1400" dirty="0" smtClean="0"/>
            <a:t>јавним предузећима,</a:t>
          </a:r>
          <a:r>
            <a:rPr lang="sr-Cyrl-RS" sz="1400" dirty="0" smtClean="0"/>
            <a:t>ПД „</a:t>
          </a:r>
          <a:r>
            <a:rPr lang="ru-RU" sz="1400" dirty="0" smtClean="0"/>
            <a:t>Еко-аграр», </a:t>
          </a:r>
          <a:r>
            <a:rPr lang="ru-RU" sz="1400" dirty="0"/>
            <a:t>пољопривредним </a:t>
          </a:r>
          <a:r>
            <a:rPr lang="ru-RU" sz="1400" dirty="0" smtClean="0"/>
            <a:t>произвођачима,субвенције за информисање.</a:t>
          </a:r>
          <a:endParaRPr lang="en-US" sz="1400" dirty="0"/>
        </a:p>
      </dgm:t>
    </dgm:pt>
    <dgm:pt modelId="{2E2C89AA-6D36-4A41-9A01-A47B8388C320}" type="parTrans" cxnId="{48A7DAC8-CBA0-4CCF-8FEB-1A8D1991CE61}">
      <dgm:prSet/>
      <dgm:spPr/>
      <dgm:t>
        <a:bodyPr/>
        <a:lstStyle/>
        <a:p>
          <a:endParaRPr lang="en-US"/>
        </a:p>
      </dgm:t>
    </dgm:pt>
    <dgm:pt modelId="{5B14C082-1404-4C23-9B64-643BA89D25BF}" type="sibTrans" cxnId="{48A7DAC8-CBA0-4CCF-8FEB-1A8D1991CE61}">
      <dgm:prSet/>
      <dgm:spPr/>
      <dgm:t>
        <a:bodyPr/>
        <a:lstStyle/>
        <a:p>
          <a:endParaRPr lang="en-US"/>
        </a:p>
      </dgm:t>
    </dgm:pt>
    <dgm:pt modelId="{E1AD8724-28DC-48C5-B75E-B0D1F33E6279}">
      <dgm:prSet phldrT="[Text]"/>
      <dgm:spPr/>
      <dgm:t>
        <a:bodyPr/>
        <a:lstStyle/>
        <a:p>
          <a:r>
            <a:rPr lang="sr-Cyrl-RS" b="1" dirty="0"/>
            <a:t>Социјална заштита</a:t>
          </a:r>
          <a:endParaRPr lang="en-US" b="1" dirty="0"/>
        </a:p>
      </dgm:t>
    </dgm:pt>
    <dgm:pt modelId="{411CE078-310E-457E-A7C1-09A580CCEBB0}" type="parTrans" cxnId="{9EBB09AF-7741-47ED-B436-933466BD5F46}">
      <dgm:prSet/>
      <dgm:spPr/>
      <dgm:t>
        <a:bodyPr/>
        <a:lstStyle/>
        <a:p>
          <a:endParaRPr lang="en-US"/>
        </a:p>
      </dgm:t>
    </dgm:pt>
    <dgm:pt modelId="{BCA81F17-B88D-47F3-91A4-C02EC1C807D8}" type="sibTrans" cxnId="{9EBB09AF-7741-47ED-B436-933466BD5F46}">
      <dgm:prSet/>
      <dgm:spPr/>
      <dgm:t>
        <a:bodyPr/>
        <a:lstStyle/>
        <a:p>
          <a:endParaRPr lang="en-US"/>
        </a:p>
      </dgm:t>
    </dgm:pt>
    <dgm:pt modelId="{A22D28D0-C0EE-4FAC-9411-A8A4995FB17B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sr-Cyrl-RS" sz="1400" b="1" dirty="0"/>
            <a:t>Социјална заштита </a:t>
          </a:r>
          <a:r>
            <a:rPr lang="sr-Cyrl-RS" sz="1400" dirty="0"/>
            <a:t>обухвата све трошкове исплате социјалне помоћи за различите категорије </a:t>
          </a:r>
          <a:r>
            <a:rPr lang="sr-Cyrl-RS" sz="1400" dirty="0" smtClean="0"/>
            <a:t>грађана(Помоћ у кући за стара лица,Лични пратиоц и помоћ у кући за децу са сметњама </a:t>
          </a:r>
          <a:r>
            <a:rPr lang="sr-Cyrl-RS" sz="1400" smtClean="0"/>
            <a:t>у </a:t>
          </a:r>
          <a:r>
            <a:rPr lang="sr-Cyrl-RS" sz="1400" smtClean="0"/>
            <a:t>развоју,накнаде за превоз пензионера и социјално угроженог становништва,услуге боравка деце и домски смештај за децу ометену у развоју, накнаде за рођење деце и накнада за вантелесну оплодњу,једнократне новчане помоћи)</a:t>
          </a:r>
          <a:endParaRPr lang="en-US" sz="1400" dirty="0"/>
        </a:p>
      </dgm:t>
    </dgm:pt>
    <dgm:pt modelId="{7B8C8DE4-9C8E-4AAA-9ABD-7D21384D12EF}" type="parTrans" cxnId="{EF67239D-5166-423B-9E5F-06A1352131E4}">
      <dgm:prSet/>
      <dgm:spPr/>
      <dgm:t>
        <a:bodyPr/>
        <a:lstStyle/>
        <a:p>
          <a:endParaRPr lang="en-US"/>
        </a:p>
      </dgm:t>
    </dgm:pt>
    <dgm:pt modelId="{D9EE63C1-7C79-499A-9EE1-6AFD68E7C84E}" type="sibTrans" cxnId="{EF67239D-5166-423B-9E5F-06A1352131E4}">
      <dgm:prSet/>
      <dgm:spPr/>
      <dgm:t>
        <a:bodyPr/>
        <a:lstStyle/>
        <a:p>
          <a:endParaRPr lang="en-US"/>
        </a:p>
      </dgm:t>
    </dgm:pt>
    <dgm:pt modelId="{48096665-F98A-4372-9642-AA104F5D458A}">
      <dgm:prSet phldrT="[Text]"/>
      <dgm:spPr/>
      <dgm:t>
        <a:bodyPr/>
        <a:lstStyle/>
        <a:p>
          <a:r>
            <a:rPr lang="sr-Cyrl-RS" b="1" dirty="0"/>
            <a:t>Буџетска резерва</a:t>
          </a:r>
          <a:endParaRPr lang="en-US" b="1" dirty="0"/>
        </a:p>
      </dgm:t>
    </dgm:pt>
    <dgm:pt modelId="{AFDDD8A6-A5D8-4980-A3AD-3612739BB0D6}" type="parTrans" cxnId="{FF60118A-5412-436E-B845-69CD79E57C83}">
      <dgm:prSet/>
      <dgm:spPr/>
      <dgm:t>
        <a:bodyPr/>
        <a:lstStyle/>
        <a:p>
          <a:endParaRPr lang="en-US"/>
        </a:p>
      </dgm:t>
    </dgm:pt>
    <dgm:pt modelId="{5FC22904-D7CC-4648-88EC-995516A10DB1}" type="sibTrans" cxnId="{FF60118A-5412-436E-B845-69CD79E57C83}">
      <dgm:prSet/>
      <dgm:spPr/>
      <dgm:t>
        <a:bodyPr/>
        <a:lstStyle/>
        <a:p>
          <a:endParaRPr lang="en-US"/>
        </a:p>
      </dgm:t>
    </dgm:pt>
    <dgm:pt modelId="{97F877CB-9B8D-43D2-81EC-7EBF25320968}">
      <dgm:prSet phldrT="[Text]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algn="just"/>
          <a:r>
            <a:rPr lang="sr-Cyrl-RS" b="1" dirty="0"/>
            <a:t>Буџетска резерва </a:t>
          </a:r>
          <a:r>
            <a:rPr lang="sr-Cyrl-RS" dirty="0"/>
            <a:t>представља новац који се користи за непланиране или недовољно планиране сврхе, као и у случају ванредних околности.</a:t>
          </a:r>
          <a:endParaRPr lang="en-US" dirty="0"/>
        </a:p>
      </dgm:t>
    </dgm:pt>
    <dgm:pt modelId="{B1A118C8-65C5-4505-9861-C15DF46DDE40}" type="parTrans" cxnId="{C2060C01-AE6C-49A2-9E7C-10136D57EE22}">
      <dgm:prSet/>
      <dgm:spPr/>
      <dgm:t>
        <a:bodyPr/>
        <a:lstStyle/>
        <a:p>
          <a:endParaRPr lang="en-US"/>
        </a:p>
      </dgm:t>
    </dgm:pt>
    <dgm:pt modelId="{85A9A230-CB7F-4D0E-AEAE-CC533D1E4637}" type="sibTrans" cxnId="{C2060C01-AE6C-49A2-9E7C-10136D57EE22}">
      <dgm:prSet/>
      <dgm:spPr/>
      <dgm:t>
        <a:bodyPr/>
        <a:lstStyle/>
        <a:p>
          <a:endParaRPr lang="en-US"/>
        </a:p>
      </dgm:t>
    </dgm:pt>
    <dgm:pt modelId="{1BF4645B-0E25-4982-8755-C468FC62C39C}">
      <dgm:prSet phldrT="[Text]"/>
      <dgm:spPr/>
      <dgm:t>
        <a:bodyPr/>
        <a:lstStyle/>
        <a:p>
          <a:r>
            <a:rPr lang="sr-Cyrl-RS" b="1" dirty="0"/>
            <a:t>Капитални издаци</a:t>
          </a:r>
          <a:endParaRPr lang="en-US" b="1" dirty="0"/>
        </a:p>
      </dgm:t>
    </dgm:pt>
    <dgm:pt modelId="{C1391573-84AC-4A5F-9872-896027FCD9E0}" type="parTrans" cxnId="{0B3FDED6-0041-4BD1-9A6E-DBDB5E3BB9B4}">
      <dgm:prSet/>
      <dgm:spPr/>
      <dgm:t>
        <a:bodyPr/>
        <a:lstStyle/>
        <a:p>
          <a:endParaRPr lang="en-US"/>
        </a:p>
      </dgm:t>
    </dgm:pt>
    <dgm:pt modelId="{EAAC9105-FD12-40C6-84F5-2CAFAE74C666}" type="sibTrans" cxnId="{0B3FDED6-0041-4BD1-9A6E-DBDB5E3BB9B4}">
      <dgm:prSet/>
      <dgm:spPr/>
      <dgm:t>
        <a:bodyPr/>
        <a:lstStyle/>
        <a:p>
          <a:endParaRPr lang="en-US"/>
        </a:p>
      </dgm:t>
    </dgm:pt>
    <dgm:pt modelId="{423C6F79-8640-4D5E-8F7E-2B463BCF528C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sr-Cyrl-RS" b="1" dirty="0"/>
            <a:t>Капитални издаци </a:t>
          </a:r>
          <a:r>
            <a:rPr lang="sr-Cyrl-RS" dirty="0"/>
            <a:t>су трошкови за изградњу нових, или инвестиционо одржавање постојећих објеката, набавку опреме, машина земљишта и слично.</a:t>
          </a:r>
          <a:endParaRPr lang="en-US" dirty="0"/>
        </a:p>
      </dgm:t>
    </dgm:pt>
    <dgm:pt modelId="{491E2BD3-8551-49F0-919A-AB73427DE405}" type="parTrans" cxnId="{D51F2C8A-AB76-4B34-9AF8-3FA9A4DB4238}">
      <dgm:prSet/>
      <dgm:spPr/>
      <dgm:t>
        <a:bodyPr/>
        <a:lstStyle/>
        <a:p>
          <a:endParaRPr lang="en-US"/>
        </a:p>
      </dgm:t>
    </dgm:pt>
    <dgm:pt modelId="{BC9BB851-E04E-4BC3-8DA9-DF824BEE6D0D}" type="sibTrans" cxnId="{D51F2C8A-AB76-4B34-9AF8-3FA9A4DB4238}">
      <dgm:prSet/>
      <dgm:spPr/>
      <dgm:t>
        <a:bodyPr/>
        <a:lstStyle/>
        <a:p>
          <a:endParaRPr lang="en-US"/>
        </a:p>
      </dgm:t>
    </dgm:pt>
    <dgm:pt modelId="{EFEB1020-9C17-48DC-BBE0-54FA743F9F75}" type="pres">
      <dgm:prSet presAssocID="{EEA47F19-311D-44B3-AAA4-35C98BD4844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sr-Latn-RS"/>
        </a:p>
      </dgm:t>
    </dgm:pt>
    <dgm:pt modelId="{98695426-23ED-40C0-90A1-2BB445DEBC64}" type="pres">
      <dgm:prSet presAssocID="{0C844461-76DE-4FEA-A87D-23440AD6FC2E}" presName="linNode" presStyleCnt="0"/>
      <dgm:spPr/>
    </dgm:pt>
    <dgm:pt modelId="{C6144CDB-22C1-4337-9F95-C3A522A707D1}" type="pres">
      <dgm:prSet presAssocID="{0C844461-76DE-4FEA-A87D-23440AD6FC2E}" presName="parTx" presStyleLbl="revTx" presStyleIdx="0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02385D1D-92EB-445D-B736-940004751C79}" type="pres">
      <dgm:prSet presAssocID="{0C844461-76DE-4FEA-A87D-23440AD6FC2E}" presName="bracket" presStyleLbl="parChTrans1D1" presStyleIdx="0" presStyleCnt="8"/>
      <dgm:spPr/>
    </dgm:pt>
    <dgm:pt modelId="{99D36636-E395-439F-A79A-29C0BFB6F7E4}" type="pres">
      <dgm:prSet presAssocID="{0C844461-76DE-4FEA-A87D-23440AD6FC2E}" presName="spH" presStyleCnt="0"/>
      <dgm:spPr/>
    </dgm:pt>
    <dgm:pt modelId="{7BB6658A-32E0-42C7-B82A-240BF45CF27D}" type="pres">
      <dgm:prSet presAssocID="{0C844461-76DE-4FEA-A87D-23440AD6FC2E}" presName="desTx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5B3CB043-7A92-47E9-A4C4-39EC715F2552}" type="pres">
      <dgm:prSet presAssocID="{C24B5DA2-B651-485D-A0F4-95731772C9B8}" presName="spV" presStyleCnt="0"/>
      <dgm:spPr/>
    </dgm:pt>
    <dgm:pt modelId="{D9DF5E9A-39D4-44B7-A326-58B07A05D91E}" type="pres">
      <dgm:prSet presAssocID="{E1B79EE1-1157-4302-AB0B-8FEDC81165FD}" presName="linNode" presStyleCnt="0"/>
      <dgm:spPr/>
    </dgm:pt>
    <dgm:pt modelId="{F40D94EA-52E0-4740-A924-EAF350BDF213}" type="pres">
      <dgm:prSet presAssocID="{E1B79EE1-1157-4302-AB0B-8FEDC81165FD}" presName="parTx" presStyleLbl="revTx" presStyleIdx="1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0E930D30-96BC-4D43-B65A-EE88C46DBE48}" type="pres">
      <dgm:prSet presAssocID="{E1B79EE1-1157-4302-AB0B-8FEDC81165FD}" presName="bracket" presStyleLbl="parChTrans1D1" presStyleIdx="1" presStyleCnt="8"/>
      <dgm:spPr/>
    </dgm:pt>
    <dgm:pt modelId="{5831BF15-ED1F-4BD5-857B-18B8E573D9AB}" type="pres">
      <dgm:prSet presAssocID="{E1B79EE1-1157-4302-AB0B-8FEDC81165FD}" presName="spH" presStyleCnt="0"/>
      <dgm:spPr/>
    </dgm:pt>
    <dgm:pt modelId="{C6BA9D27-2D60-4BA7-98A9-E18E57FDB6CB}" type="pres">
      <dgm:prSet presAssocID="{E1B79EE1-1157-4302-AB0B-8FEDC81165FD}" presName="desTx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5A002753-9FCA-4DC5-B8A6-1F7632BDDE58}" type="pres">
      <dgm:prSet presAssocID="{E99A6F9C-C544-4400-B178-20BC6CFFFE07}" presName="spV" presStyleCnt="0"/>
      <dgm:spPr/>
    </dgm:pt>
    <dgm:pt modelId="{9709DCCB-B8A8-47BC-A303-F9EC41DA889E}" type="pres">
      <dgm:prSet presAssocID="{E055884F-7426-4921-A0E5-9CA56A76B49A}" presName="linNode" presStyleCnt="0"/>
      <dgm:spPr/>
    </dgm:pt>
    <dgm:pt modelId="{CCB8139E-CA19-491D-9FCD-6BF28923C725}" type="pres">
      <dgm:prSet presAssocID="{E055884F-7426-4921-A0E5-9CA56A76B49A}" presName="parTx" presStyleLbl="revTx" presStyleIdx="2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14D1633C-A097-4A5A-8269-B04E98857E56}" type="pres">
      <dgm:prSet presAssocID="{E055884F-7426-4921-A0E5-9CA56A76B49A}" presName="bracket" presStyleLbl="parChTrans1D1" presStyleIdx="2" presStyleCnt="8"/>
      <dgm:spPr/>
    </dgm:pt>
    <dgm:pt modelId="{82B38D6F-2AA7-4339-A71D-28AA55699178}" type="pres">
      <dgm:prSet presAssocID="{E055884F-7426-4921-A0E5-9CA56A76B49A}" presName="spH" presStyleCnt="0"/>
      <dgm:spPr/>
    </dgm:pt>
    <dgm:pt modelId="{FFFD7BD8-195B-4FA4-9414-4F4C582F5570}" type="pres">
      <dgm:prSet presAssocID="{E055884F-7426-4921-A0E5-9CA56A76B49A}" presName="desTx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D3A122A3-FC4C-4845-B4FF-0E74CF3D50D3}" type="pres">
      <dgm:prSet presAssocID="{EADBA54B-8207-46FB-8C83-E7274B6ED163}" presName="spV" presStyleCnt="0"/>
      <dgm:spPr/>
    </dgm:pt>
    <dgm:pt modelId="{CCB5FDA4-BEC8-4CA1-835A-2A3BEEBEC456}" type="pres">
      <dgm:prSet presAssocID="{28888755-727E-436B-B2F2-DA7896544A65}" presName="linNode" presStyleCnt="0"/>
      <dgm:spPr/>
    </dgm:pt>
    <dgm:pt modelId="{9312B733-3AEB-49F6-8245-08553BA2949B}" type="pres">
      <dgm:prSet presAssocID="{28888755-727E-436B-B2F2-DA7896544A65}" presName="parTx" presStyleLbl="revTx" presStyleIdx="3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435AB433-2559-485A-A03D-C32F36288071}" type="pres">
      <dgm:prSet presAssocID="{28888755-727E-436B-B2F2-DA7896544A65}" presName="bracket" presStyleLbl="parChTrans1D1" presStyleIdx="3" presStyleCnt="8"/>
      <dgm:spPr/>
    </dgm:pt>
    <dgm:pt modelId="{C13B9160-72D5-46E0-A1C0-91E8634DFAE2}" type="pres">
      <dgm:prSet presAssocID="{28888755-727E-436B-B2F2-DA7896544A65}" presName="spH" presStyleCnt="0"/>
      <dgm:spPr/>
    </dgm:pt>
    <dgm:pt modelId="{9893D59A-7FEC-486D-89C4-D28135F6121C}" type="pres">
      <dgm:prSet presAssocID="{28888755-727E-436B-B2F2-DA7896544A65}" presName="desTx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A421D242-ABBF-45EB-97FD-83930430328F}" type="pres">
      <dgm:prSet presAssocID="{25C618B1-3FCB-4E3A-AAEB-763F12B41872}" presName="spV" presStyleCnt="0"/>
      <dgm:spPr/>
    </dgm:pt>
    <dgm:pt modelId="{F0DED400-B200-4EA2-AB34-CCFF58E07A6E}" type="pres">
      <dgm:prSet presAssocID="{26EF48C7-6381-4355-B03F-DD441AE957C7}" presName="linNode" presStyleCnt="0"/>
      <dgm:spPr/>
    </dgm:pt>
    <dgm:pt modelId="{EFAACCF6-3A6A-4536-89B0-F0A7C44F6BE1}" type="pres">
      <dgm:prSet presAssocID="{26EF48C7-6381-4355-B03F-DD441AE957C7}" presName="parTx" presStyleLbl="revTx" presStyleIdx="4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6497CA82-45EE-4BD1-AEB4-CC3961FBFB74}" type="pres">
      <dgm:prSet presAssocID="{26EF48C7-6381-4355-B03F-DD441AE957C7}" presName="bracket" presStyleLbl="parChTrans1D1" presStyleIdx="4" presStyleCnt="8"/>
      <dgm:spPr/>
    </dgm:pt>
    <dgm:pt modelId="{CD7548DD-1E84-4DA7-B1D0-28F3E4EBFF82}" type="pres">
      <dgm:prSet presAssocID="{26EF48C7-6381-4355-B03F-DD441AE957C7}" presName="spH" presStyleCnt="0"/>
      <dgm:spPr/>
    </dgm:pt>
    <dgm:pt modelId="{9A05939C-6B40-4C32-897A-4A6DC3E71E5B}" type="pres">
      <dgm:prSet presAssocID="{26EF48C7-6381-4355-B03F-DD441AE957C7}" presName="desTx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569EA799-9807-4770-B698-79D3EF79120B}" type="pres">
      <dgm:prSet presAssocID="{7F59AFA8-97ED-43F0-BB10-8E36A7F9F28C}" presName="spV" presStyleCnt="0"/>
      <dgm:spPr/>
    </dgm:pt>
    <dgm:pt modelId="{2B991069-479A-498A-AF83-5B33CD9F12C6}" type="pres">
      <dgm:prSet presAssocID="{E1AD8724-28DC-48C5-B75E-B0D1F33E6279}" presName="linNode" presStyleCnt="0"/>
      <dgm:spPr/>
    </dgm:pt>
    <dgm:pt modelId="{939B76D1-BB33-4E50-9ECD-839FB5787B95}" type="pres">
      <dgm:prSet presAssocID="{E1AD8724-28DC-48C5-B75E-B0D1F33E6279}" presName="parTx" presStyleLbl="revTx" presStyleIdx="5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7845F59F-6101-48DE-ABCC-EC5351843F5B}" type="pres">
      <dgm:prSet presAssocID="{E1AD8724-28DC-48C5-B75E-B0D1F33E6279}" presName="bracket" presStyleLbl="parChTrans1D1" presStyleIdx="5" presStyleCnt="8"/>
      <dgm:spPr/>
    </dgm:pt>
    <dgm:pt modelId="{8DC06B04-AA78-4007-96F1-AC66800E204E}" type="pres">
      <dgm:prSet presAssocID="{E1AD8724-28DC-48C5-B75E-B0D1F33E6279}" presName="spH" presStyleCnt="0"/>
      <dgm:spPr/>
    </dgm:pt>
    <dgm:pt modelId="{B43D6F8D-5103-4DCA-8971-053A6B7A987B}" type="pres">
      <dgm:prSet presAssocID="{E1AD8724-28DC-48C5-B75E-B0D1F33E6279}" presName="desTx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1DEFA11E-9373-40F9-A3AA-EE96EB176FFC}" type="pres">
      <dgm:prSet presAssocID="{BCA81F17-B88D-47F3-91A4-C02EC1C807D8}" presName="spV" presStyleCnt="0"/>
      <dgm:spPr/>
    </dgm:pt>
    <dgm:pt modelId="{4B12A308-E2AF-4F45-882B-691EF4FA1B43}" type="pres">
      <dgm:prSet presAssocID="{48096665-F98A-4372-9642-AA104F5D458A}" presName="linNode" presStyleCnt="0"/>
      <dgm:spPr/>
    </dgm:pt>
    <dgm:pt modelId="{B471A916-B6F4-4017-A447-E2C98CEE19B9}" type="pres">
      <dgm:prSet presAssocID="{48096665-F98A-4372-9642-AA104F5D458A}" presName="parTx" presStyleLbl="revTx" presStyleIdx="6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7F976215-9D17-4223-A92A-D3302071B429}" type="pres">
      <dgm:prSet presAssocID="{48096665-F98A-4372-9642-AA104F5D458A}" presName="bracket" presStyleLbl="parChTrans1D1" presStyleIdx="6" presStyleCnt="8"/>
      <dgm:spPr/>
    </dgm:pt>
    <dgm:pt modelId="{C984C73F-7C05-410A-B91E-AD111AE0E45B}" type="pres">
      <dgm:prSet presAssocID="{48096665-F98A-4372-9642-AA104F5D458A}" presName="spH" presStyleCnt="0"/>
      <dgm:spPr/>
    </dgm:pt>
    <dgm:pt modelId="{260E7D26-6540-4407-AA35-D081FC05F135}" type="pres">
      <dgm:prSet presAssocID="{48096665-F98A-4372-9642-AA104F5D458A}" presName="desTx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87942DC7-D611-481D-85C3-17E9EE928CC9}" type="pres">
      <dgm:prSet presAssocID="{5FC22904-D7CC-4648-88EC-995516A10DB1}" presName="spV" presStyleCnt="0"/>
      <dgm:spPr/>
    </dgm:pt>
    <dgm:pt modelId="{5A582BDF-EB51-42B9-AFE8-1D18A89089BC}" type="pres">
      <dgm:prSet presAssocID="{1BF4645B-0E25-4982-8755-C468FC62C39C}" presName="linNode" presStyleCnt="0"/>
      <dgm:spPr/>
    </dgm:pt>
    <dgm:pt modelId="{320B77C6-F8A0-4CEB-8B55-79E4A1BAF9E9}" type="pres">
      <dgm:prSet presAssocID="{1BF4645B-0E25-4982-8755-C468FC62C39C}" presName="parTx" presStyleLbl="revTx" presStyleIdx="7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803A06C6-F698-48F4-A91D-0B2B17EECBA4}" type="pres">
      <dgm:prSet presAssocID="{1BF4645B-0E25-4982-8755-C468FC62C39C}" presName="bracket" presStyleLbl="parChTrans1D1" presStyleIdx="7" presStyleCnt="8"/>
      <dgm:spPr/>
    </dgm:pt>
    <dgm:pt modelId="{4A43BD3F-83F2-4A36-B8AE-CC5DC27FAC9E}" type="pres">
      <dgm:prSet presAssocID="{1BF4645B-0E25-4982-8755-C468FC62C39C}" presName="spH" presStyleCnt="0"/>
      <dgm:spPr/>
    </dgm:pt>
    <dgm:pt modelId="{E8E0050D-5592-4FFB-BC24-07DF887B3DF2}" type="pres">
      <dgm:prSet presAssocID="{1BF4645B-0E25-4982-8755-C468FC62C39C}" presName="desTx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</dgm:ptLst>
  <dgm:cxnLst>
    <dgm:cxn modelId="{9EBB09AF-7741-47ED-B436-933466BD5F46}" srcId="{EEA47F19-311D-44B3-AAA4-35C98BD4844B}" destId="{E1AD8724-28DC-48C5-B75E-B0D1F33E6279}" srcOrd="5" destOrd="0" parTransId="{411CE078-310E-457E-A7C1-09A580CCEBB0}" sibTransId="{BCA81F17-B88D-47F3-91A4-C02EC1C807D8}"/>
    <dgm:cxn modelId="{86D1D984-3A22-405C-B36D-C2926B8E421B}" srcId="{28888755-727E-436B-B2F2-DA7896544A65}" destId="{FE2BA0E8-81AC-463B-B498-EF464F5BCE06}" srcOrd="0" destOrd="0" parTransId="{7A39DE39-681C-425E-9FED-FBE278CC5B2D}" sibTransId="{03DEC489-1FE9-42FB-A7B6-2DC930E80875}"/>
    <dgm:cxn modelId="{E528FBD6-03D8-4201-832B-0748BD271A16}" srcId="{E055884F-7426-4921-A0E5-9CA56A76B49A}" destId="{6B14159D-5902-471E-9F91-CEA86CA18597}" srcOrd="0" destOrd="0" parTransId="{0D2CFF9B-A50F-43E4-AFA5-E7E960E0BCD0}" sibTransId="{36039859-946E-4D2B-BAA0-EE1BB94895EC}"/>
    <dgm:cxn modelId="{423F4FFE-A4A5-4DB9-BCD0-81CA33242D4A}" srcId="{EEA47F19-311D-44B3-AAA4-35C98BD4844B}" destId="{28888755-727E-436B-B2F2-DA7896544A65}" srcOrd="3" destOrd="0" parTransId="{74440C20-4C7D-42FA-8A71-91FF1ABB0C2B}" sibTransId="{25C618B1-3FCB-4E3A-AAEB-763F12B41872}"/>
    <dgm:cxn modelId="{29D18108-D348-4C83-ABE4-39390C16C5CD}" srcId="{E1B79EE1-1157-4302-AB0B-8FEDC81165FD}" destId="{92FD0664-EE76-4121-BE7B-68FC1EE5F4D7}" srcOrd="0" destOrd="0" parTransId="{A4B2DE69-08CB-4EF5-A179-A9838DCC0C0D}" sibTransId="{31990FCE-83F5-4BCE-86BA-4F924011EADA}"/>
    <dgm:cxn modelId="{913F8910-4C80-476B-BB1A-84CDC766C5E5}" type="presOf" srcId="{EEA47F19-311D-44B3-AAA4-35C98BD4844B}" destId="{EFEB1020-9C17-48DC-BBE0-54FA743F9F75}" srcOrd="0" destOrd="0" presId="urn:diagrams.loki3.com/BracketList"/>
    <dgm:cxn modelId="{EC0075EB-3DC2-4074-AA80-170858192B86}" type="presOf" srcId="{28888755-727E-436B-B2F2-DA7896544A65}" destId="{9312B733-3AEB-49F6-8245-08553BA2949B}" srcOrd="0" destOrd="0" presId="urn:diagrams.loki3.com/BracketList"/>
    <dgm:cxn modelId="{3A62F178-8066-4771-B4B9-5EF0D5B95712}" type="presOf" srcId="{1BF4645B-0E25-4982-8755-C468FC62C39C}" destId="{320B77C6-F8A0-4CEB-8B55-79E4A1BAF9E9}" srcOrd="0" destOrd="0" presId="urn:diagrams.loki3.com/BracketList"/>
    <dgm:cxn modelId="{48A7DAC8-CBA0-4CCF-8FEB-1A8D1991CE61}" srcId="{26EF48C7-6381-4355-B03F-DD441AE957C7}" destId="{4B4A2A45-FFA7-47F5-A99D-A2DFD7698107}" srcOrd="0" destOrd="0" parTransId="{2E2C89AA-6D36-4A41-9A01-A47B8388C320}" sibTransId="{5B14C082-1404-4C23-9B64-643BA89D25BF}"/>
    <dgm:cxn modelId="{B6E9FE2F-54FB-46AA-BA6A-1465C15C85E2}" srcId="{0C844461-76DE-4FEA-A87D-23440AD6FC2E}" destId="{D45E583C-4AAD-40D2-9D24-9A0A68141567}" srcOrd="0" destOrd="0" parTransId="{DF23AB14-DB78-4D25-948A-D263DF13EBEB}" sibTransId="{875C4C0C-D761-476B-9D17-EF850CFCBB84}"/>
    <dgm:cxn modelId="{D51F2C8A-AB76-4B34-9AF8-3FA9A4DB4238}" srcId="{1BF4645B-0E25-4982-8755-C468FC62C39C}" destId="{423C6F79-8640-4D5E-8F7E-2B463BCF528C}" srcOrd="0" destOrd="0" parTransId="{491E2BD3-8551-49F0-919A-AB73427DE405}" sibTransId="{BC9BB851-E04E-4BC3-8DA9-DF824BEE6D0D}"/>
    <dgm:cxn modelId="{4A72B881-7734-4A48-B974-4165271D16B3}" type="presOf" srcId="{A22D28D0-C0EE-4FAC-9411-A8A4995FB17B}" destId="{B43D6F8D-5103-4DCA-8971-053A6B7A987B}" srcOrd="0" destOrd="0" presId="urn:diagrams.loki3.com/BracketList"/>
    <dgm:cxn modelId="{0B3FDED6-0041-4BD1-9A6E-DBDB5E3BB9B4}" srcId="{EEA47F19-311D-44B3-AAA4-35C98BD4844B}" destId="{1BF4645B-0E25-4982-8755-C468FC62C39C}" srcOrd="7" destOrd="0" parTransId="{C1391573-84AC-4A5F-9872-896027FCD9E0}" sibTransId="{EAAC9105-FD12-40C6-84F5-2CAFAE74C666}"/>
    <dgm:cxn modelId="{1EC38B43-666B-4E38-81B7-8A080ED8DA87}" type="presOf" srcId="{0C844461-76DE-4FEA-A87D-23440AD6FC2E}" destId="{C6144CDB-22C1-4337-9F95-C3A522A707D1}" srcOrd="0" destOrd="0" presId="urn:diagrams.loki3.com/BracketList"/>
    <dgm:cxn modelId="{C314BF9B-D2C0-49FD-8192-2D4E8F24E524}" type="presOf" srcId="{E1B79EE1-1157-4302-AB0B-8FEDC81165FD}" destId="{F40D94EA-52E0-4740-A924-EAF350BDF213}" srcOrd="0" destOrd="0" presId="urn:diagrams.loki3.com/BracketList"/>
    <dgm:cxn modelId="{CA57D8EB-0B56-4F96-A4E4-69872B3236BF}" type="presOf" srcId="{423C6F79-8640-4D5E-8F7E-2B463BCF528C}" destId="{E8E0050D-5592-4FFB-BC24-07DF887B3DF2}" srcOrd="0" destOrd="0" presId="urn:diagrams.loki3.com/BracketList"/>
    <dgm:cxn modelId="{BCE59B63-5EB1-433A-8547-EDBAFAA0A920}" type="presOf" srcId="{6B14159D-5902-471E-9F91-CEA86CA18597}" destId="{FFFD7BD8-195B-4FA4-9414-4F4C582F5570}" srcOrd="0" destOrd="0" presId="urn:diagrams.loki3.com/BracketList"/>
    <dgm:cxn modelId="{A2BA0882-E9E2-465B-A810-984927F0F13D}" type="presOf" srcId="{97F877CB-9B8D-43D2-81EC-7EBF25320968}" destId="{260E7D26-6540-4407-AA35-D081FC05F135}" srcOrd="0" destOrd="0" presId="urn:diagrams.loki3.com/BracketList"/>
    <dgm:cxn modelId="{DFA45898-8E34-483C-97B6-EC38D2140466}" srcId="{EEA47F19-311D-44B3-AAA4-35C98BD4844B}" destId="{0C844461-76DE-4FEA-A87D-23440AD6FC2E}" srcOrd="0" destOrd="0" parTransId="{6F031138-6684-4AF8-B48F-F90EB84372B1}" sibTransId="{C24B5DA2-B651-485D-A0F4-95731772C9B8}"/>
    <dgm:cxn modelId="{C2060C01-AE6C-49A2-9E7C-10136D57EE22}" srcId="{48096665-F98A-4372-9642-AA104F5D458A}" destId="{97F877CB-9B8D-43D2-81EC-7EBF25320968}" srcOrd="0" destOrd="0" parTransId="{B1A118C8-65C5-4505-9861-C15DF46DDE40}" sibTransId="{85A9A230-CB7F-4D0E-AEAE-CC533D1E4637}"/>
    <dgm:cxn modelId="{C002A477-0333-4E42-A591-A476378A7B14}" srcId="{EEA47F19-311D-44B3-AAA4-35C98BD4844B}" destId="{26EF48C7-6381-4355-B03F-DD441AE957C7}" srcOrd="4" destOrd="0" parTransId="{18A23F74-72B2-47CE-8CFA-63637C44E493}" sibTransId="{7F59AFA8-97ED-43F0-BB10-8E36A7F9F28C}"/>
    <dgm:cxn modelId="{125639C7-B690-4F53-A1C9-BB18BE26EFFF}" type="presOf" srcId="{FE2BA0E8-81AC-463B-B498-EF464F5BCE06}" destId="{9893D59A-7FEC-486D-89C4-D28135F6121C}" srcOrd="0" destOrd="0" presId="urn:diagrams.loki3.com/BracketList"/>
    <dgm:cxn modelId="{FF60118A-5412-436E-B845-69CD79E57C83}" srcId="{EEA47F19-311D-44B3-AAA4-35C98BD4844B}" destId="{48096665-F98A-4372-9642-AA104F5D458A}" srcOrd="6" destOrd="0" parTransId="{AFDDD8A6-A5D8-4980-A3AD-3612739BB0D6}" sibTransId="{5FC22904-D7CC-4648-88EC-995516A10DB1}"/>
    <dgm:cxn modelId="{EF67239D-5166-423B-9E5F-06A1352131E4}" srcId="{E1AD8724-28DC-48C5-B75E-B0D1F33E6279}" destId="{A22D28D0-C0EE-4FAC-9411-A8A4995FB17B}" srcOrd="0" destOrd="0" parTransId="{7B8C8DE4-9C8E-4AAA-9ABD-7D21384D12EF}" sibTransId="{D9EE63C1-7C79-499A-9EE1-6AFD68E7C84E}"/>
    <dgm:cxn modelId="{E8F8E3A6-DE2E-43A3-A54F-79C8F4CD16F2}" type="presOf" srcId="{92FD0664-EE76-4121-BE7B-68FC1EE5F4D7}" destId="{C6BA9D27-2D60-4BA7-98A9-E18E57FDB6CB}" srcOrd="0" destOrd="0" presId="urn:diagrams.loki3.com/BracketList"/>
    <dgm:cxn modelId="{1A66DD3E-AD41-4FBE-A90F-6733EF188F32}" type="presOf" srcId="{26EF48C7-6381-4355-B03F-DD441AE957C7}" destId="{EFAACCF6-3A6A-4536-89B0-F0A7C44F6BE1}" srcOrd="0" destOrd="0" presId="urn:diagrams.loki3.com/BracketList"/>
    <dgm:cxn modelId="{09EA19A1-AD92-457C-AA02-410DD0335895}" type="presOf" srcId="{E055884F-7426-4921-A0E5-9CA56A76B49A}" destId="{CCB8139E-CA19-491D-9FCD-6BF28923C725}" srcOrd="0" destOrd="0" presId="urn:diagrams.loki3.com/BracketList"/>
    <dgm:cxn modelId="{CAC21658-3423-481C-AF27-E9996CB921F1}" type="presOf" srcId="{D45E583C-4AAD-40D2-9D24-9A0A68141567}" destId="{7BB6658A-32E0-42C7-B82A-240BF45CF27D}" srcOrd="0" destOrd="0" presId="urn:diagrams.loki3.com/BracketList"/>
    <dgm:cxn modelId="{6CADC6AF-E4D1-4118-B6AD-2936E20B24E4}" type="presOf" srcId="{E1AD8724-28DC-48C5-B75E-B0D1F33E6279}" destId="{939B76D1-BB33-4E50-9ECD-839FB5787B95}" srcOrd="0" destOrd="0" presId="urn:diagrams.loki3.com/BracketList"/>
    <dgm:cxn modelId="{997AF6DE-9802-4842-96EC-E457543D4099}" srcId="{EEA47F19-311D-44B3-AAA4-35C98BD4844B}" destId="{E055884F-7426-4921-A0E5-9CA56A76B49A}" srcOrd="2" destOrd="0" parTransId="{A220DF32-CC6B-446C-B398-3C6FF19DF138}" sibTransId="{EADBA54B-8207-46FB-8C83-E7274B6ED163}"/>
    <dgm:cxn modelId="{592F709B-0D71-4665-94FE-FCFCC1F99F37}" type="presOf" srcId="{48096665-F98A-4372-9642-AA104F5D458A}" destId="{B471A916-B6F4-4017-A447-E2C98CEE19B9}" srcOrd="0" destOrd="0" presId="urn:diagrams.loki3.com/BracketList"/>
    <dgm:cxn modelId="{45E7555C-A21A-4EDC-9BCD-7FDE66998A88}" type="presOf" srcId="{4B4A2A45-FFA7-47F5-A99D-A2DFD7698107}" destId="{9A05939C-6B40-4C32-897A-4A6DC3E71E5B}" srcOrd="0" destOrd="0" presId="urn:diagrams.loki3.com/BracketList"/>
    <dgm:cxn modelId="{9CBF9DF9-AB9B-4A23-9199-3C2DD5A0CE43}" srcId="{EEA47F19-311D-44B3-AAA4-35C98BD4844B}" destId="{E1B79EE1-1157-4302-AB0B-8FEDC81165FD}" srcOrd="1" destOrd="0" parTransId="{D901DA59-A95A-4489-99A8-4140EE7BA89A}" sibTransId="{E99A6F9C-C544-4400-B178-20BC6CFFFE07}"/>
    <dgm:cxn modelId="{40D3676A-F1A5-4427-A548-CBF9A5223C2B}" type="presParOf" srcId="{EFEB1020-9C17-48DC-BBE0-54FA743F9F75}" destId="{98695426-23ED-40C0-90A1-2BB445DEBC64}" srcOrd="0" destOrd="0" presId="urn:diagrams.loki3.com/BracketList"/>
    <dgm:cxn modelId="{B99D9979-491A-40BC-A44D-704510C66282}" type="presParOf" srcId="{98695426-23ED-40C0-90A1-2BB445DEBC64}" destId="{C6144CDB-22C1-4337-9F95-C3A522A707D1}" srcOrd="0" destOrd="0" presId="urn:diagrams.loki3.com/BracketList"/>
    <dgm:cxn modelId="{3F038A8C-54CA-4C12-A4D5-3697C0B0FBA8}" type="presParOf" srcId="{98695426-23ED-40C0-90A1-2BB445DEBC64}" destId="{02385D1D-92EB-445D-B736-940004751C79}" srcOrd="1" destOrd="0" presId="urn:diagrams.loki3.com/BracketList"/>
    <dgm:cxn modelId="{F23B245D-83AC-4E44-9437-D8C1D4427331}" type="presParOf" srcId="{98695426-23ED-40C0-90A1-2BB445DEBC64}" destId="{99D36636-E395-439F-A79A-29C0BFB6F7E4}" srcOrd="2" destOrd="0" presId="urn:diagrams.loki3.com/BracketList"/>
    <dgm:cxn modelId="{8BB22B44-3292-44A1-98F4-F5A8176417B5}" type="presParOf" srcId="{98695426-23ED-40C0-90A1-2BB445DEBC64}" destId="{7BB6658A-32E0-42C7-B82A-240BF45CF27D}" srcOrd="3" destOrd="0" presId="urn:diagrams.loki3.com/BracketList"/>
    <dgm:cxn modelId="{C04665F8-7E1A-4C16-AABE-A33AF5389545}" type="presParOf" srcId="{EFEB1020-9C17-48DC-BBE0-54FA743F9F75}" destId="{5B3CB043-7A92-47E9-A4C4-39EC715F2552}" srcOrd="1" destOrd="0" presId="urn:diagrams.loki3.com/BracketList"/>
    <dgm:cxn modelId="{E8028D0D-089D-42C5-B5EB-64B3BC2137A7}" type="presParOf" srcId="{EFEB1020-9C17-48DC-BBE0-54FA743F9F75}" destId="{D9DF5E9A-39D4-44B7-A326-58B07A05D91E}" srcOrd="2" destOrd="0" presId="urn:diagrams.loki3.com/BracketList"/>
    <dgm:cxn modelId="{8E15159D-3AB1-440E-8894-59BE2B56B134}" type="presParOf" srcId="{D9DF5E9A-39D4-44B7-A326-58B07A05D91E}" destId="{F40D94EA-52E0-4740-A924-EAF350BDF213}" srcOrd="0" destOrd="0" presId="urn:diagrams.loki3.com/BracketList"/>
    <dgm:cxn modelId="{2C9CC56C-A542-4653-888C-37B18F18AC1C}" type="presParOf" srcId="{D9DF5E9A-39D4-44B7-A326-58B07A05D91E}" destId="{0E930D30-96BC-4D43-B65A-EE88C46DBE48}" srcOrd="1" destOrd="0" presId="urn:diagrams.loki3.com/BracketList"/>
    <dgm:cxn modelId="{C4F76B05-4424-487A-8D78-1F339773380F}" type="presParOf" srcId="{D9DF5E9A-39D4-44B7-A326-58B07A05D91E}" destId="{5831BF15-ED1F-4BD5-857B-18B8E573D9AB}" srcOrd="2" destOrd="0" presId="urn:diagrams.loki3.com/BracketList"/>
    <dgm:cxn modelId="{9684803F-D7ED-4E86-98D4-25A7B956A53E}" type="presParOf" srcId="{D9DF5E9A-39D4-44B7-A326-58B07A05D91E}" destId="{C6BA9D27-2D60-4BA7-98A9-E18E57FDB6CB}" srcOrd="3" destOrd="0" presId="urn:diagrams.loki3.com/BracketList"/>
    <dgm:cxn modelId="{CAAAF0B7-68D1-4FE6-9F89-AF4A1B4DB582}" type="presParOf" srcId="{EFEB1020-9C17-48DC-BBE0-54FA743F9F75}" destId="{5A002753-9FCA-4DC5-B8A6-1F7632BDDE58}" srcOrd="3" destOrd="0" presId="urn:diagrams.loki3.com/BracketList"/>
    <dgm:cxn modelId="{E925D2BD-B112-4BAD-B36C-8E73DF494DB0}" type="presParOf" srcId="{EFEB1020-9C17-48DC-BBE0-54FA743F9F75}" destId="{9709DCCB-B8A8-47BC-A303-F9EC41DA889E}" srcOrd="4" destOrd="0" presId="urn:diagrams.loki3.com/BracketList"/>
    <dgm:cxn modelId="{DB8B94F4-2A60-4DB1-8236-F85C9F7015D4}" type="presParOf" srcId="{9709DCCB-B8A8-47BC-A303-F9EC41DA889E}" destId="{CCB8139E-CA19-491D-9FCD-6BF28923C725}" srcOrd="0" destOrd="0" presId="urn:diagrams.loki3.com/BracketList"/>
    <dgm:cxn modelId="{2B8D4E56-DF9C-4ECA-BBB6-3862D049AD70}" type="presParOf" srcId="{9709DCCB-B8A8-47BC-A303-F9EC41DA889E}" destId="{14D1633C-A097-4A5A-8269-B04E98857E56}" srcOrd="1" destOrd="0" presId="urn:diagrams.loki3.com/BracketList"/>
    <dgm:cxn modelId="{91A77F78-8116-4035-A3EB-EC68BEA24561}" type="presParOf" srcId="{9709DCCB-B8A8-47BC-A303-F9EC41DA889E}" destId="{82B38D6F-2AA7-4339-A71D-28AA55699178}" srcOrd="2" destOrd="0" presId="urn:diagrams.loki3.com/BracketList"/>
    <dgm:cxn modelId="{DA9B824D-FE3E-4889-9FF3-049627BDF64A}" type="presParOf" srcId="{9709DCCB-B8A8-47BC-A303-F9EC41DA889E}" destId="{FFFD7BD8-195B-4FA4-9414-4F4C582F5570}" srcOrd="3" destOrd="0" presId="urn:diagrams.loki3.com/BracketList"/>
    <dgm:cxn modelId="{56B9371C-497F-4A89-B756-5F7C42096761}" type="presParOf" srcId="{EFEB1020-9C17-48DC-BBE0-54FA743F9F75}" destId="{D3A122A3-FC4C-4845-B4FF-0E74CF3D50D3}" srcOrd="5" destOrd="0" presId="urn:diagrams.loki3.com/BracketList"/>
    <dgm:cxn modelId="{B403F54A-3FF2-4890-8A79-6EFCF82C7650}" type="presParOf" srcId="{EFEB1020-9C17-48DC-BBE0-54FA743F9F75}" destId="{CCB5FDA4-BEC8-4CA1-835A-2A3BEEBEC456}" srcOrd="6" destOrd="0" presId="urn:diagrams.loki3.com/BracketList"/>
    <dgm:cxn modelId="{4B44A869-3D6A-4E84-BD16-259932531854}" type="presParOf" srcId="{CCB5FDA4-BEC8-4CA1-835A-2A3BEEBEC456}" destId="{9312B733-3AEB-49F6-8245-08553BA2949B}" srcOrd="0" destOrd="0" presId="urn:diagrams.loki3.com/BracketList"/>
    <dgm:cxn modelId="{B70F3F88-00DB-494C-A8A9-B6FAF5F0FB5B}" type="presParOf" srcId="{CCB5FDA4-BEC8-4CA1-835A-2A3BEEBEC456}" destId="{435AB433-2559-485A-A03D-C32F36288071}" srcOrd="1" destOrd="0" presId="urn:diagrams.loki3.com/BracketList"/>
    <dgm:cxn modelId="{25C710FC-34AF-44EF-A59D-3394CA60D85F}" type="presParOf" srcId="{CCB5FDA4-BEC8-4CA1-835A-2A3BEEBEC456}" destId="{C13B9160-72D5-46E0-A1C0-91E8634DFAE2}" srcOrd="2" destOrd="0" presId="urn:diagrams.loki3.com/BracketList"/>
    <dgm:cxn modelId="{4F515378-8FCB-4200-A427-287CBD23E029}" type="presParOf" srcId="{CCB5FDA4-BEC8-4CA1-835A-2A3BEEBEC456}" destId="{9893D59A-7FEC-486D-89C4-D28135F6121C}" srcOrd="3" destOrd="0" presId="urn:diagrams.loki3.com/BracketList"/>
    <dgm:cxn modelId="{EF807BA3-80CB-4F2A-A0DB-CEBE4DF6D9AF}" type="presParOf" srcId="{EFEB1020-9C17-48DC-BBE0-54FA743F9F75}" destId="{A421D242-ABBF-45EB-97FD-83930430328F}" srcOrd="7" destOrd="0" presId="urn:diagrams.loki3.com/BracketList"/>
    <dgm:cxn modelId="{18CD0900-03D4-4FC5-947C-D63509C4CD0B}" type="presParOf" srcId="{EFEB1020-9C17-48DC-BBE0-54FA743F9F75}" destId="{F0DED400-B200-4EA2-AB34-CCFF58E07A6E}" srcOrd="8" destOrd="0" presId="urn:diagrams.loki3.com/BracketList"/>
    <dgm:cxn modelId="{9B164F5B-734B-4F1A-B5FC-825850C19B16}" type="presParOf" srcId="{F0DED400-B200-4EA2-AB34-CCFF58E07A6E}" destId="{EFAACCF6-3A6A-4536-89B0-F0A7C44F6BE1}" srcOrd="0" destOrd="0" presId="urn:diagrams.loki3.com/BracketList"/>
    <dgm:cxn modelId="{3FF0B257-0F12-4315-B902-EFA379523963}" type="presParOf" srcId="{F0DED400-B200-4EA2-AB34-CCFF58E07A6E}" destId="{6497CA82-45EE-4BD1-AEB4-CC3961FBFB74}" srcOrd="1" destOrd="0" presId="urn:diagrams.loki3.com/BracketList"/>
    <dgm:cxn modelId="{DF592281-E118-4B69-9CCF-70AF651B01A6}" type="presParOf" srcId="{F0DED400-B200-4EA2-AB34-CCFF58E07A6E}" destId="{CD7548DD-1E84-4DA7-B1D0-28F3E4EBFF82}" srcOrd="2" destOrd="0" presId="urn:diagrams.loki3.com/BracketList"/>
    <dgm:cxn modelId="{9F1E4FB8-5C35-47B7-97D1-1B3FE4D187FF}" type="presParOf" srcId="{F0DED400-B200-4EA2-AB34-CCFF58E07A6E}" destId="{9A05939C-6B40-4C32-897A-4A6DC3E71E5B}" srcOrd="3" destOrd="0" presId="urn:diagrams.loki3.com/BracketList"/>
    <dgm:cxn modelId="{EFBC8BF5-74D5-4BA5-8595-FB4D4195FE8A}" type="presParOf" srcId="{EFEB1020-9C17-48DC-BBE0-54FA743F9F75}" destId="{569EA799-9807-4770-B698-79D3EF79120B}" srcOrd="9" destOrd="0" presId="urn:diagrams.loki3.com/BracketList"/>
    <dgm:cxn modelId="{ECBEAB31-02B3-4BB7-9F23-86A443F5C1B5}" type="presParOf" srcId="{EFEB1020-9C17-48DC-BBE0-54FA743F9F75}" destId="{2B991069-479A-498A-AF83-5B33CD9F12C6}" srcOrd="10" destOrd="0" presId="urn:diagrams.loki3.com/BracketList"/>
    <dgm:cxn modelId="{F47DB912-6496-476C-B68A-9036EE976258}" type="presParOf" srcId="{2B991069-479A-498A-AF83-5B33CD9F12C6}" destId="{939B76D1-BB33-4E50-9ECD-839FB5787B95}" srcOrd="0" destOrd="0" presId="urn:diagrams.loki3.com/BracketList"/>
    <dgm:cxn modelId="{33A80CE5-6C7B-432F-89DE-1673D3716C5B}" type="presParOf" srcId="{2B991069-479A-498A-AF83-5B33CD9F12C6}" destId="{7845F59F-6101-48DE-ABCC-EC5351843F5B}" srcOrd="1" destOrd="0" presId="urn:diagrams.loki3.com/BracketList"/>
    <dgm:cxn modelId="{340A5576-FFD2-4D94-9DCC-AD3F8BF21F1F}" type="presParOf" srcId="{2B991069-479A-498A-AF83-5B33CD9F12C6}" destId="{8DC06B04-AA78-4007-96F1-AC66800E204E}" srcOrd="2" destOrd="0" presId="urn:diagrams.loki3.com/BracketList"/>
    <dgm:cxn modelId="{E662D7B8-D92F-48DE-93D1-CA78B80A4A54}" type="presParOf" srcId="{2B991069-479A-498A-AF83-5B33CD9F12C6}" destId="{B43D6F8D-5103-4DCA-8971-053A6B7A987B}" srcOrd="3" destOrd="0" presId="urn:diagrams.loki3.com/BracketList"/>
    <dgm:cxn modelId="{D6B0531F-365B-4DBA-B947-AE065D85AEE0}" type="presParOf" srcId="{EFEB1020-9C17-48DC-BBE0-54FA743F9F75}" destId="{1DEFA11E-9373-40F9-A3AA-EE96EB176FFC}" srcOrd="11" destOrd="0" presId="urn:diagrams.loki3.com/BracketList"/>
    <dgm:cxn modelId="{6A4A9BA4-9871-4F5E-9DDA-A3EA479D8058}" type="presParOf" srcId="{EFEB1020-9C17-48DC-BBE0-54FA743F9F75}" destId="{4B12A308-E2AF-4F45-882B-691EF4FA1B43}" srcOrd="12" destOrd="0" presId="urn:diagrams.loki3.com/BracketList"/>
    <dgm:cxn modelId="{E1A2927A-57E3-4A4D-8857-71EA65BD5629}" type="presParOf" srcId="{4B12A308-E2AF-4F45-882B-691EF4FA1B43}" destId="{B471A916-B6F4-4017-A447-E2C98CEE19B9}" srcOrd="0" destOrd="0" presId="urn:diagrams.loki3.com/BracketList"/>
    <dgm:cxn modelId="{D396386B-6B0B-4561-8BBA-EF1C8A340ED1}" type="presParOf" srcId="{4B12A308-E2AF-4F45-882B-691EF4FA1B43}" destId="{7F976215-9D17-4223-A92A-D3302071B429}" srcOrd="1" destOrd="0" presId="urn:diagrams.loki3.com/BracketList"/>
    <dgm:cxn modelId="{68FE48FE-55C0-4E0F-8B79-55FD1458A9FD}" type="presParOf" srcId="{4B12A308-E2AF-4F45-882B-691EF4FA1B43}" destId="{C984C73F-7C05-410A-B91E-AD111AE0E45B}" srcOrd="2" destOrd="0" presId="urn:diagrams.loki3.com/BracketList"/>
    <dgm:cxn modelId="{BCC5A2FD-E23F-4AC2-BB0E-4219C8657D7A}" type="presParOf" srcId="{4B12A308-E2AF-4F45-882B-691EF4FA1B43}" destId="{260E7D26-6540-4407-AA35-D081FC05F135}" srcOrd="3" destOrd="0" presId="urn:diagrams.loki3.com/BracketList"/>
    <dgm:cxn modelId="{16FFA469-870A-4453-9471-39CB84B588A1}" type="presParOf" srcId="{EFEB1020-9C17-48DC-BBE0-54FA743F9F75}" destId="{87942DC7-D611-481D-85C3-17E9EE928CC9}" srcOrd="13" destOrd="0" presId="urn:diagrams.loki3.com/BracketList"/>
    <dgm:cxn modelId="{7851F925-1252-4F3F-9162-4F3C79B75204}" type="presParOf" srcId="{EFEB1020-9C17-48DC-BBE0-54FA743F9F75}" destId="{5A582BDF-EB51-42B9-AFE8-1D18A89089BC}" srcOrd="14" destOrd="0" presId="urn:diagrams.loki3.com/BracketList"/>
    <dgm:cxn modelId="{63973306-74A2-49F1-8557-CD8022048B52}" type="presParOf" srcId="{5A582BDF-EB51-42B9-AFE8-1D18A89089BC}" destId="{320B77C6-F8A0-4CEB-8B55-79E4A1BAF9E9}" srcOrd="0" destOrd="0" presId="urn:diagrams.loki3.com/BracketList"/>
    <dgm:cxn modelId="{5C543EC2-339F-4E2B-91F1-21CC0AEA8FBB}" type="presParOf" srcId="{5A582BDF-EB51-42B9-AFE8-1D18A89089BC}" destId="{803A06C6-F698-48F4-A91D-0B2B17EECBA4}" srcOrd="1" destOrd="0" presId="urn:diagrams.loki3.com/BracketList"/>
    <dgm:cxn modelId="{350ED6CB-0BC1-4E42-B741-79C387E42590}" type="presParOf" srcId="{5A582BDF-EB51-42B9-AFE8-1D18A89089BC}" destId="{4A43BD3F-83F2-4A36-B8AE-CC5DC27FAC9E}" srcOrd="2" destOrd="0" presId="urn:diagrams.loki3.com/BracketList"/>
    <dgm:cxn modelId="{4B15C173-7E00-4171-BEAF-F9D7620EBE36}" type="presParOf" srcId="{5A582BDF-EB51-42B9-AFE8-1D18A89089BC}" destId="{E8E0050D-5592-4FFB-BC24-07DF887B3DF2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B03C56-E57D-489D-BAA9-78BCBCF466C2}">
      <dsp:nvSpPr>
        <dsp:cNvPr id="0" name=""/>
        <dsp:cNvSpPr/>
      </dsp:nvSpPr>
      <dsp:spPr>
        <a:xfrm>
          <a:off x="1343950" y="307051"/>
          <a:ext cx="3574844" cy="3574767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kern="1200" dirty="0" smtClean="0"/>
            <a:t>Скупштина општине</a:t>
          </a:r>
          <a:endParaRPr lang="sr-Cyrl-RS" sz="1600" kern="1200" dirty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kern="1200" dirty="0"/>
            <a:t>Председник општине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kern="1200" dirty="0"/>
            <a:t>Општинско веће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kern="1200" dirty="0" smtClean="0"/>
            <a:t>Општински правобранилац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kern="1200" dirty="0" smtClean="0"/>
            <a:t>Општинска управа</a:t>
          </a:r>
          <a:endParaRPr lang="en-US" sz="1600" kern="1200" dirty="0"/>
        </a:p>
      </dsp:txBody>
      <dsp:txXfrm>
        <a:off x="1867474" y="830564"/>
        <a:ext cx="2527796" cy="2527741"/>
      </dsp:txXfrm>
    </dsp:sp>
    <dsp:sp modelId="{6AE34D3E-FD5D-4402-89AF-BF559D3EC92D}">
      <dsp:nvSpPr>
        <dsp:cNvPr id="0" name=""/>
        <dsp:cNvSpPr/>
      </dsp:nvSpPr>
      <dsp:spPr>
        <a:xfrm>
          <a:off x="3383680" y="144182"/>
          <a:ext cx="397574" cy="397567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A36E17-C808-4A8F-B550-8E3BDDE3A6F4}">
      <dsp:nvSpPr>
        <dsp:cNvPr id="0" name=""/>
        <dsp:cNvSpPr/>
      </dsp:nvSpPr>
      <dsp:spPr>
        <a:xfrm>
          <a:off x="2442266" y="3616217"/>
          <a:ext cx="287875" cy="288153"/>
        </a:xfrm>
        <a:prstGeom prst="ellipse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4949FA-7FD1-4B77-A362-5945ADA91CA9}">
      <dsp:nvSpPr>
        <dsp:cNvPr id="0" name=""/>
        <dsp:cNvSpPr/>
      </dsp:nvSpPr>
      <dsp:spPr>
        <a:xfrm>
          <a:off x="5148830" y="1757839"/>
          <a:ext cx="287875" cy="2881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FE1052-C82D-4BB2-8303-E4D063782600}">
      <dsp:nvSpPr>
        <dsp:cNvPr id="0" name=""/>
        <dsp:cNvSpPr/>
      </dsp:nvSpPr>
      <dsp:spPr>
        <a:xfrm>
          <a:off x="3771281" y="3922745"/>
          <a:ext cx="397574" cy="397567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5715D4-85E8-4263-BFCE-8CF5FFF5C6FE}">
      <dsp:nvSpPr>
        <dsp:cNvPr id="0" name=""/>
        <dsp:cNvSpPr/>
      </dsp:nvSpPr>
      <dsp:spPr>
        <a:xfrm>
          <a:off x="2524041" y="709213"/>
          <a:ext cx="287875" cy="288153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84018A-26AF-4566-8127-D62355903781}">
      <dsp:nvSpPr>
        <dsp:cNvPr id="0" name=""/>
        <dsp:cNvSpPr/>
      </dsp:nvSpPr>
      <dsp:spPr>
        <a:xfrm>
          <a:off x="1616535" y="2357531"/>
          <a:ext cx="287875" cy="2881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7780BF-6503-41CB-98CA-855FDE3F921D}">
      <dsp:nvSpPr>
        <dsp:cNvPr id="0" name=""/>
        <dsp:cNvSpPr/>
      </dsp:nvSpPr>
      <dsp:spPr>
        <a:xfrm>
          <a:off x="-171820" y="732487"/>
          <a:ext cx="2251020" cy="1892428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100" kern="1200" dirty="0">
              <a:solidFill>
                <a:schemeClr val="accent1">
                  <a:lumMod val="75000"/>
                </a:schemeClr>
              </a:solidFill>
            </a:rPr>
            <a:t>Предшколска установа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100" kern="1200" dirty="0">
              <a:solidFill>
                <a:schemeClr val="accent1">
                  <a:lumMod val="75000"/>
                </a:schemeClr>
              </a:solidFill>
            </a:rPr>
            <a:t>Месне заједнице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100" kern="1200" dirty="0">
              <a:solidFill>
                <a:schemeClr val="accent1">
                  <a:lumMod val="75000"/>
                </a:schemeClr>
              </a:solidFill>
            </a:rPr>
            <a:t>Установе културе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100" kern="1200" dirty="0">
              <a:solidFill>
                <a:schemeClr val="accent1">
                  <a:lumMod val="75000"/>
                </a:schemeClr>
              </a:solidFill>
            </a:rPr>
            <a:t>Спортске установе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100" kern="1200" dirty="0">
              <a:solidFill>
                <a:schemeClr val="accent1">
                  <a:lumMod val="75000"/>
                </a:schemeClr>
              </a:solidFill>
            </a:rPr>
            <a:t>Туристичка организација </a:t>
          </a:r>
        </a:p>
      </dsp:txBody>
      <dsp:txXfrm>
        <a:off x="157834" y="1009627"/>
        <a:ext cx="1591712" cy="1338148"/>
      </dsp:txXfrm>
    </dsp:sp>
    <dsp:sp modelId="{D4397D2C-6DDE-4A42-9855-5F94ADD7F1F8}">
      <dsp:nvSpPr>
        <dsp:cNvPr id="0" name=""/>
        <dsp:cNvSpPr/>
      </dsp:nvSpPr>
      <dsp:spPr>
        <a:xfrm>
          <a:off x="2981451" y="721741"/>
          <a:ext cx="397574" cy="3975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F66E64-01B7-46B5-8689-BB97E0438E53}">
      <dsp:nvSpPr>
        <dsp:cNvPr id="0" name=""/>
        <dsp:cNvSpPr/>
      </dsp:nvSpPr>
      <dsp:spPr>
        <a:xfrm>
          <a:off x="363311" y="2831105"/>
          <a:ext cx="718692" cy="718712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054ECB-2B3F-4C89-9A19-2C63D69076BA}">
      <dsp:nvSpPr>
        <dsp:cNvPr id="0" name=""/>
        <dsp:cNvSpPr/>
      </dsp:nvSpPr>
      <dsp:spPr>
        <a:xfrm>
          <a:off x="5203364" y="216022"/>
          <a:ext cx="1616855" cy="1558093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kern="1200" dirty="0"/>
            <a:t>Основне школе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kern="1200" dirty="0" smtClean="0"/>
            <a:t>Средња </a:t>
          </a:r>
          <a:r>
            <a:rPr lang="sr-Cyrl-RS" sz="1200" kern="1200" dirty="0"/>
            <a:t>школе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kern="1200" dirty="0"/>
            <a:t>Дом </a:t>
          </a:r>
          <a:r>
            <a:rPr lang="sr-Cyrl-RS" sz="1200" kern="1200" dirty="0" smtClean="0"/>
            <a:t>здравља</a:t>
          </a:r>
          <a:endParaRPr lang="en-US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kern="1200" dirty="0" smtClean="0"/>
            <a:t>Центар за социјални рад</a:t>
          </a:r>
          <a:endParaRPr lang="en-US" sz="1200" kern="1200" dirty="0"/>
        </a:p>
      </dsp:txBody>
      <dsp:txXfrm>
        <a:off x="5440147" y="444199"/>
        <a:ext cx="1143289" cy="1101739"/>
      </dsp:txXfrm>
    </dsp:sp>
    <dsp:sp modelId="{4ABBCF6F-E7DA-4CE7-A2F5-6DD06BFAA1FA}">
      <dsp:nvSpPr>
        <dsp:cNvPr id="0" name=""/>
        <dsp:cNvSpPr/>
      </dsp:nvSpPr>
      <dsp:spPr>
        <a:xfrm>
          <a:off x="4636903" y="1271737"/>
          <a:ext cx="397574" cy="397567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780608-C72B-40F2-A560-A83F55BD6ABF}">
      <dsp:nvSpPr>
        <dsp:cNvPr id="0" name=""/>
        <dsp:cNvSpPr/>
      </dsp:nvSpPr>
      <dsp:spPr>
        <a:xfrm>
          <a:off x="90062" y="3686376"/>
          <a:ext cx="287875" cy="2881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C35534-E508-479C-BE42-766976EE223C}">
      <dsp:nvSpPr>
        <dsp:cNvPr id="0" name=""/>
        <dsp:cNvSpPr/>
      </dsp:nvSpPr>
      <dsp:spPr>
        <a:xfrm>
          <a:off x="2960841" y="3276280"/>
          <a:ext cx="287875" cy="288153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201674-1235-4FA7-9CBC-B675F6713E38}">
      <dsp:nvSpPr>
        <dsp:cNvPr id="0" name=""/>
        <dsp:cNvSpPr/>
      </dsp:nvSpPr>
      <dsp:spPr>
        <a:xfrm>
          <a:off x="1879998" y="2263316"/>
          <a:ext cx="519062" cy="20640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9531" y="0"/>
              </a:lnTo>
              <a:lnTo>
                <a:pt x="259531" y="2064042"/>
              </a:lnTo>
              <a:lnTo>
                <a:pt x="519062" y="206404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2086322" y="3242129"/>
        <a:ext cx="106415" cy="106415"/>
      </dsp:txXfrm>
    </dsp:sp>
    <dsp:sp modelId="{EE8B77DA-77C5-46AD-80A2-BD307CFE9F0A}">
      <dsp:nvSpPr>
        <dsp:cNvPr id="0" name=""/>
        <dsp:cNvSpPr/>
      </dsp:nvSpPr>
      <dsp:spPr>
        <a:xfrm>
          <a:off x="1879998" y="2263316"/>
          <a:ext cx="519062" cy="14792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9531" y="0"/>
              </a:lnTo>
              <a:lnTo>
                <a:pt x="259531" y="1479230"/>
              </a:lnTo>
              <a:lnTo>
                <a:pt x="519062" y="147923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2100338" y="2963739"/>
        <a:ext cx="78382" cy="78382"/>
      </dsp:txXfrm>
    </dsp:sp>
    <dsp:sp modelId="{531482B3-13DA-4E77-8EF9-7A508768A321}">
      <dsp:nvSpPr>
        <dsp:cNvPr id="0" name=""/>
        <dsp:cNvSpPr/>
      </dsp:nvSpPr>
      <dsp:spPr>
        <a:xfrm>
          <a:off x="1879998" y="2263316"/>
          <a:ext cx="519062" cy="9007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9531" y="0"/>
              </a:lnTo>
              <a:lnTo>
                <a:pt x="259531" y="900791"/>
              </a:lnTo>
              <a:lnTo>
                <a:pt x="519062" y="9007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113538" y="2687720"/>
        <a:ext cx="51982" cy="51982"/>
      </dsp:txXfrm>
    </dsp:sp>
    <dsp:sp modelId="{F1903401-CDA9-4777-A04C-F19A89F110A0}">
      <dsp:nvSpPr>
        <dsp:cNvPr id="0" name=""/>
        <dsp:cNvSpPr/>
      </dsp:nvSpPr>
      <dsp:spPr>
        <a:xfrm>
          <a:off x="1879998" y="2263316"/>
          <a:ext cx="519062" cy="1351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9531" y="0"/>
              </a:lnTo>
              <a:lnTo>
                <a:pt x="259531" y="135114"/>
              </a:lnTo>
              <a:lnTo>
                <a:pt x="519062" y="1351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126120" y="2317464"/>
        <a:ext cx="26818" cy="26818"/>
      </dsp:txXfrm>
    </dsp:sp>
    <dsp:sp modelId="{25CF5DCC-0AE9-4D09-ABC1-8BE4D97FDFCB}">
      <dsp:nvSpPr>
        <dsp:cNvPr id="0" name=""/>
        <dsp:cNvSpPr/>
      </dsp:nvSpPr>
      <dsp:spPr>
        <a:xfrm>
          <a:off x="1879998" y="960341"/>
          <a:ext cx="543043" cy="1302974"/>
        </a:xfrm>
        <a:custGeom>
          <a:avLst/>
          <a:gdLst/>
          <a:ahLst/>
          <a:cxnLst/>
          <a:rect l="0" t="0" r="0" b="0"/>
          <a:pathLst>
            <a:path>
              <a:moveTo>
                <a:pt x="0" y="1302974"/>
              </a:moveTo>
              <a:lnTo>
                <a:pt x="271521" y="1302974"/>
              </a:lnTo>
              <a:lnTo>
                <a:pt x="271521" y="0"/>
              </a:lnTo>
              <a:lnTo>
                <a:pt x="543043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116230" y="1576538"/>
        <a:ext cx="70580" cy="70580"/>
      </dsp:txXfrm>
    </dsp:sp>
    <dsp:sp modelId="{D1C52863-34A6-4E04-9740-6E0567681A8F}">
      <dsp:nvSpPr>
        <dsp:cNvPr id="0" name=""/>
        <dsp:cNvSpPr/>
      </dsp:nvSpPr>
      <dsp:spPr>
        <a:xfrm rot="16200000">
          <a:off x="-725304" y="1535702"/>
          <a:ext cx="3755377" cy="145522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vert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3000" kern="1200" dirty="0"/>
            <a:t>На основу чега се доноси буџет</a:t>
          </a:r>
          <a:r>
            <a:rPr lang="en-US" sz="3000" kern="1200" dirty="0"/>
            <a:t>? </a:t>
          </a:r>
        </a:p>
      </dsp:txBody>
      <dsp:txXfrm>
        <a:off x="-725304" y="1535702"/>
        <a:ext cx="3755377" cy="1455227"/>
      </dsp:txXfrm>
    </dsp:sp>
    <dsp:sp modelId="{AD67EDBF-32B4-495C-A262-4812FBE80932}">
      <dsp:nvSpPr>
        <dsp:cNvPr id="0" name=""/>
        <dsp:cNvSpPr/>
      </dsp:nvSpPr>
      <dsp:spPr>
        <a:xfrm>
          <a:off x="2423042" y="49912"/>
          <a:ext cx="4925648" cy="182085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Закони и прописи: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Закон о финансирању локалне самоуправе,</a:t>
          </a:r>
          <a:endParaRPr lang="sr-Latn-RS" sz="1400" kern="1200" dirty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Закон о буџетском систему,</a:t>
          </a:r>
          <a:endParaRPr lang="sr-Latn-RS" sz="1400" kern="1200" dirty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Закон о локалној самоуправи, </a:t>
          </a:r>
          <a:endParaRPr lang="sr-Latn-RS" sz="1400" kern="1200" dirty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Упутство Министарства финансија за припрему одлуке о буџету за </a:t>
          </a:r>
          <a:r>
            <a:rPr lang="sr-Cyrl-RS" sz="1400" kern="1200" dirty="0" smtClean="0"/>
            <a:t>202</a:t>
          </a:r>
          <a:r>
            <a:rPr lang="en-US" sz="1400" kern="1200" dirty="0" smtClean="0"/>
            <a:t>1</a:t>
          </a:r>
          <a:r>
            <a:rPr lang="sr-Cyrl-RS" sz="1400" kern="1200" dirty="0" smtClean="0"/>
            <a:t>. </a:t>
          </a:r>
          <a:r>
            <a:rPr lang="sr-Cyrl-RS" sz="1400" kern="1200" dirty="0"/>
            <a:t>годину и др.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>
              <a:solidFill>
                <a:schemeClr val="tx1"/>
              </a:solidFill>
            </a:rPr>
            <a:t>Сви посебни прописи којима су утврђене надлежности ЈЛС</a:t>
          </a:r>
          <a:endParaRPr lang="sr-Cyrl-RS" sz="1400" kern="1200" dirty="0"/>
        </a:p>
      </dsp:txBody>
      <dsp:txXfrm>
        <a:off x="2423042" y="49912"/>
        <a:ext cx="4925648" cy="1820858"/>
      </dsp:txXfrm>
    </dsp:sp>
    <dsp:sp modelId="{A288E7CD-845A-4B30-8D9E-0FCFF4059FF8}">
      <dsp:nvSpPr>
        <dsp:cNvPr id="0" name=""/>
        <dsp:cNvSpPr/>
      </dsp:nvSpPr>
      <dsp:spPr>
        <a:xfrm>
          <a:off x="2399061" y="2021069"/>
          <a:ext cx="4887730" cy="75472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Стратешки документи: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Стратегија развоја</a:t>
          </a:r>
          <a:endParaRPr lang="sr-Latn-RS" sz="1400" kern="1200" dirty="0">
            <a:solidFill>
              <a:srgbClr val="FF0000"/>
            </a:solidFill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Акциони планови за поједине области</a:t>
          </a:r>
          <a:endParaRPr lang="en-US" sz="1400" kern="1200" dirty="0"/>
        </a:p>
      </dsp:txBody>
      <dsp:txXfrm>
        <a:off x="2399061" y="2021069"/>
        <a:ext cx="4887730" cy="754722"/>
      </dsp:txXfrm>
    </dsp:sp>
    <dsp:sp modelId="{573F9BF2-AC82-43FC-A361-118085DB3D65}">
      <dsp:nvSpPr>
        <dsp:cNvPr id="0" name=""/>
        <dsp:cNvSpPr/>
      </dsp:nvSpPr>
      <dsp:spPr>
        <a:xfrm>
          <a:off x="2399061" y="2973605"/>
          <a:ext cx="4895853" cy="38100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Потребе буџетских корисника</a:t>
          </a:r>
          <a:endParaRPr lang="en-US" sz="1400" kern="1200" dirty="0"/>
        </a:p>
      </dsp:txBody>
      <dsp:txXfrm>
        <a:off x="2399061" y="2973605"/>
        <a:ext cx="4895853" cy="381004"/>
      </dsp:txXfrm>
    </dsp:sp>
    <dsp:sp modelId="{B2DE3A8A-BA09-499F-9C72-0630724E4538}">
      <dsp:nvSpPr>
        <dsp:cNvPr id="0" name=""/>
        <dsp:cNvSpPr/>
      </dsp:nvSpPr>
      <dsp:spPr>
        <a:xfrm>
          <a:off x="2399061" y="3552423"/>
          <a:ext cx="4896736" cy="38024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Започети пројекти из ранијих година</a:t>
          </a:r>
          <a:endParaRPr lang="en-US" sz="1400" kern="1200" dirty="0"/>
        </a:p>
      </dsp:txBody>
      <dsp:txXfrm>
        <a:off x="2399061" y="3552423"/>
        <a:ext cx="4896736" cy="380245"/>
      </dsp:txXfrm>
    </dsp:sp>
    <dsp:sp modelId="{94F14A6F-3CD0-4A17-88D3-6F4D0EB2D4E6}">
      <dsp:nvSpPr>
        <dsp:cNvPr id="0" name=""/>
        <dsp:cNvSpPr/>
      </dsp:nvSpPr>
      <dsp:spPr>
        <a:xfrm>
          <a:off x="2399061" y="4130482"/>
          <a:ext cx="4921313" cy="39375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Остварење прошлогодишњег буџета</a:t>
          </a:r>
          <a:endParaRPr lang="en-US" sz="1400" kern="1200" dirty="0"/>
        </a:p>
      </dsp:txBody>
      <dsp:txXfrm>
        <a:off x="2399061" y="4130482"/>
        <a:ext cx="4921313" cy="39375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6E659A-663E-485D-BF89-FD74BE74A5C4}">
      <dsp:nvSpPr>
        <dsp:cNvPr id="0" name=""/>
        <dsp:cNvSpPr/>
      </dsp:nvSpPr>
      <dsp:spPr>
        <a:xfrm>
          <a:off x="2168" y="334821"/>
          <a:ext cx="1083108" cy="108310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800" kern="1200" dirty="0"/>
            <a:t>Средства из буџета општине </a:t>
          </a:r>
          <a:r>
            <a:rPr lang="en-US" sz="800" kern="1200" dirty="0" smtClean="0"/>
            <a:t>2.036</a:t>
          </a:r>
          <a:r>
            <a:rPr lang="sr-Cyrl-RS" sz="800" kern="1200" dirty="0" smtClean="0"/>
            <a:t>.</a:t>
          </a:r>
          <a:r>
            <a:rPr lang="en-US" sz="800" kern="1200" dirty="0" smtClean="0"/>
            <a:t>297</a:t>
          </a:r>
          <a:r>
            <a:rPr lang="sr-Cyrl-RS" sz="800" kern="1200" dirty="0" smtClean="0"/>
            <a:t>.</a:t>
          </a:r>
          <a:r>
            <a:rPr lang="en-US" sz="800" kern="1200" dirty="0" smtClean="0"/>
            <a:t>000</a:t>
          </a:r>
          <a:endParaRPr lang="en-US" sz="800" kern="1200" dirty="0">
            <a:solidFill>
              <a:srgbClr val="FF0000"/>
            </a:solidFill>
          </a:endParaRPr>
        </a:p>
      </dsp:txBody>
      <dsp:txXfrm>
        <a:off x="160785" y="493438"/>
        <a:ext cx="765874" cy="765874"/>
      </dsp:txXfrm>
    </dsp:sp>
    <dsp:sp modelId="{98F3E7AB-6934-48FA-B82F-FBEAF1B2375D}">
      <dsp:nvSpPr>
        <dsp:cNvPr id="0" name=""/>
        <dsp:cNvSpPr/>
      </dsp:nvSpPr>
      <dsp:spPr>
        <a:xfrm>
          <a:off x="1173225" y="562274"/>
          <a:ext cx="628202" cy="628202"/>
        </a:xfrm>
        <a:prstGeom prst="mathPlus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1256493" y="802498"/>
        <a:ext cx="461666" cy="147754"/>
      </dsp:txXfrm>
    </dsp:sp>
    <dsp:sp modelId="{2F60A798-586E-4E47-B649-25F047F36835}">
      <dsp:nvSpPr>
        <dsp:cNvPr id="0" name=""/>
        <dsp:cNvSpPr/>
      </dsp:nvSpPr>
      <dsp:spPr>
        <a:xfrm>
          <a:off x="1889376" y="334821"/>
          <a:ext cx="1083108" cy="1083108"/>
        </a:xfrm>
        <a:prstGeom prst="ellipse">
          <a:avLst/>
        </a:prstGeom>
        <a:solidFill>
          <a:schemeClr val="accent4">
            <a:hueOff val="-906223"/>
            <a:satOff val="-1409"/>
            <a:lumOff val="71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800" kern="1200" dirty="0"/>
            <a:t>Пренета средства из ранијих година</a:t>
          </a:r>
          <a:r>
            <a:rPr lang="sr-Cyrl-RS" sz="800" kern="1200" dirty="0">
              <a:solidFill>
                <a:srgbClr val="FF0000"/>
              </a:solidFill>
            </a:rPr>
            <a:t> </a:t>
          </a:r>
          <a:r>
            <a:rPr lang="en-US" sz="800" kern="1200" dirty="0" smtClean="0">
              <a:solidFill>
                <a:srgbClr val="FF0000"/>
              </a:solidFill>
            </a:rPr>
            <a:t>253</a:t>
          </a:r>
          <a:r>
            <a:rPr lang="sr-Cyrl-RS" sz="800" kern="1200" dirty="0" smtClean="0">
              <a:solidFill>
                <a:srgbClr val="FF0000"/>
              </a:solidFill>
            </a:rPr>
            <a:t>.</a:t>
          </a:r>
          <a:r>
            <a:rPr lang="en-US" sz="800" kern="1200" dirty="0" smtClean="0">
              <a:solidFill>
                <a:srgbClr val="FF0000"/>
              </a:solidFill>
            </a:rPr>
            <a:t>054</a:t>
          </a:r>
          <a:r>
            <a:rPr lang="sr-Cyrl-RS" sz="800" kern="1200" dirty="0" smtClean="0">
              <a:solidFill>
                <a:srgbClr val="FF0000"/>
              </a:solidFill>
            </a:rPr>
            <a:t>.</a:t>
          </a:r>
          <a:r>
            <a:rPr lang="en-US" sz="800" kern="1200" dirty="0" smtClean="0">
              <a:solidFill>
                <a:srgbClr val="FF0000"/>
              </a:solidFill>
            </a:rPr>
            <a:t>000</a:t>
          </a:r>
          <a:r>
            <a:rPr lang="sr-Cyrl-RS" sz="800" kern="1200" dirty="0" smtClean="0">
              <a:solidFill>
                <a:srgbClr val="FF0000"/>
              </a:solidFill>
            </a:rPr>
            <a:t> </a:t>
          </a:r>
          <a:endParaRPr lang="en-US" sz="800" kern="1200" dirty="0">
            <a:solidFill>
              <a:srgbClr val="FF0000"/>
            </a:solidFill>
          </a:endParaRPr>
        </a:p>
      </dsp:txBody>
      <dsp:txXfrm>
        <a:off x="2047993" y="493438"/>
        <a:ext cx="765874" cy="765874"/>
      </dsp:txXfrm>
    </dsp:sp>
    <dsp:sp modelId="{41F09F99-3DCC-47E4-9188-F7D103A1F6E3}">
      <dsp:nvSpPr>
        <dsp:cNvPr id="0" name=""/>
        <dsp:cNvSpPr/>
      </dsp:nvSpPr>
      <dsp:spPr>
        <a:xfrm>
          <a:off x="3060433" y="562274"/>
          <a:ext cx="628202" cy="628202"/>
        </a:xfrm>
        <a:prstGeom prst="mathPlus">
          <a:avLst/>
        </a:prstGeom>
        <a:solidFill>
          <a:schemeClr val="accent4">
            <a:hueOff val="-1359334"/>
            <a:satOff val="-2114"/>
            <a:lumOff val="1068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3143701" y="802498"/>
        <a:ext cx="461666" cy="147754"/>
      </dsp:txXfrm>
    </dsp:sp>
    <dsp:sp modelId="{6C1FFF0F-B1A4-4C41-B9D3-30452A0DFA4B}">
      <dsp:nvSpPr>
        <dsp:cNvPr id="0" name=""/>
        <dsp:cNvSpPr/>
      </dsp:nvSpPr>
      <dsp:spPr>
        <a:xfrm>
          <a:off x="5395172" y="470664"/>
          <a:ext cx="1648924" cy="916504"/>
        </a:xfrm>
        <a:prstGeom prst="ellipse">
          <a:avLst/>
        </a:prstGeom>
        <a:solidFill>
          <a:schemeClr val="accent4">
            <a:hueOff val="-1812445"/>
            <a:satOff val="-2819"/>
            <a:lumOff val="142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300" kern="1200" dirty="0">
              <a:solidFill>
                <a:schemeClr val="bg1"/>
              </a:solidFill>
            </a:rPr>
            <a:t>Укупан буџет општине </a:t>
          </a:r>
          <a:r>
            <a:rPr lang="en-US" sz="1300" kern="1200" dirty="0" smtClean="0">
              <a:solidFill>
                <a:schemeClr val="bg1"/>
              </a:solidFill>
            </a:rPr>
            <a:t>2</a:t>
          </a:r>
          <a:r>
            <a:rPr lang="sr-Cyrl-RS" sz="1300" kern="1200" dirty="0" smtClean="0">
              <a:solidFill>
                <a:schemeClr val="bg1"/>
              </a:solidFill>
            </a:rPr>
            <a:t>.</a:t>
          </a:r>
          <a:r>
            <a:rPr lang="en-US" sz="1300" kern="1200" dirty="0" smtClean="0">
              <a:solidFill>
                <a:schemeClr val="bg1"/>
              </a:solidFill>
            </a:rPr>
            <a:t>301</a:t>
          </a:r>
          <a:r>
            <a:rPr lang="sr-Cyrl-RS" sz="1300" kern="1200" dirty="0" smtClean="0">
              <a:solidFill>
                <a:schemeClr val="bg1"/>
              </a:solidFill>
            </a:rPr>
            <a:t>.000.000</a:t>
          </a:r>
          <a:endParaRPr lang="en-US" sz="1300" kern="1200" dirty="0">
            <a:solidFill>
              <a:srgbClr val="FF0000"/>
            </a:solidFill>
          </a:endParaRPr>
        </a:p>
      </dsp:txBody>
      <dsp:txXfrm>
        <a:off x="5636651" y="604883"/>
        <a:ext cx="1165966" cy="648066"/>
      </dsp:txXfrm>
    </dsp:sp>
    <dsp:sp modelId="{4F4F87F2-8514-4849-B974-53331EFFA6A3}">
      <dsp:nvSpPr>
        <dsp:cNvPr id="0" name=""/>
        <dsp:cNvSpPr/>
      </dsp:nvSpPr>
      <dsp:spPr>
        <a:xfrm>
          <a:off x="5010236" y="572984"/>
          <a:ext cx="628202" cy="628202"/>
        </a:xfrm>
        <a:prstGeom prst="mathEqual">
          <a:avLst/>
        </a:prstGeom>
        <a:solidFill>
          <a:schemeClr val="accent4">
            <a:hueOff val="-2718668"/>
            <a:satOff val="-4228"/>
            <a:lumOff val="2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5093504" y="702394"/>
        <a:ext cx="461666" cy="369382"/>
      </dsp:txXfrm>
    </dsp:sp>
    <dsp:sp modelId="{A6BD896E-4D4C-4AE1-9C22-3ED8631C5A0A}">
      <dsp:nvSpPr>
        <dsp:cNvPr id="0" name=""/>
        <dsp:cNvSpPr/>
      </dsp:nvSpPr>
      <dsp:spPr>
        <a:xfrm>
          <a:off x="3892597" y="342229"/>
          <a:ext cx="1041029" cy="1044939"/>
        </a:xfrm>
        <a:prstGeom prst="ellipse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800" kern="1200" dirty="0">
              <a:solidFill>
                <a:schemeClr val="bg1"/>
              </a:solidFill>
            </a:rPr>
            <a:t>Средства из осталих </a:t>
          </a:r>
          <a:r>
            <a:rPr lang="sr-Cyrl-RS" sz="800" kern="1200" dirty="0" smtClean="0">
              <a:solidFill>
                <a:schemeClr val="bg1"/>
              </a:solidFill>
            </a:rPr>
            <a:t>извора </a:t>
          </a:r>
          <a:r>
            <a:rPr lang="en-US" sz="800" kern="1200" dirty="0" smtClean="0">
              <a:solidFill>
                <a:schemeClr val="bg1"/>
              </a:solidFill>
            </a:rPr>
            <a:t>11</a:t>
          </a:r>
          <a:r>
            <a:rPr lang="sr-Cyrl-RS" sz="800" kern="1200" dirty="0" smtClean="0">
              <a:solidFill>
                <a:schemeClr val="bg1"/>
              </a:solidFill>
            </a:rPr>
            <a:t>.</a:t>
          </a:r>
          <a:r>
            <a:rPr lang="en-US" sz="800" kern="1200" dirty="0" smtClean="0">
              <a:solidFill>
                <a:schemeClr val="bg1"/>
              </a:solidFill>
            </a:rPr>
            <a:t>649</a:t>
          </a:r>
          <a:r>
            <a:rPr lang="sr-Cyrl-RS" sz="800" kern="1200" dirty="0" smtClean="0">
              <a:solidFill>
                <a:schemeClr val="bg1"/>
              </a:solidFill>
            </a:rPr>
            <a:t>.000 </a:t>
          </a:r>
          <a:endParaRPr lang="en-US" sz="800" kern="1200" dirty="0">
            <a:solidFill>
              <a:srgbClr val="FF0000"/>
            </a:solidFill>
          </a:endParaRPr>
        </a:p>
      </dsp:txBody>
      <dsp:txXfrm>
        <a:off x="4045052" y="495257"/>
        <a:ext cx="736119" cy="73888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144CDB-22C1-4337-9F95-C3A522A707D1}">
      <dsp:nvSpPr>
        <dsp:cNvPr id="0" name=""/>
        <dsp:cNvSpPr/>
      </dsp:nvSpPr>
      <dsp:spPr>
        <a:xfrm>
          <a:off x="4153" y="130726"/>
          <a:ext cx="2124745" cy="336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43180" rIns="120904" bIns="43180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700" b="1" kern="1200" dirty="0"/>
            <a:t>Порески приходи</a:t>
          </a:r>
          <a:endParaRPr lang="en-US" sz="1700" b="1" kern="1200" dirty="0"/>
        </a:p>
      </dsp:txBody>
      <dsp:txXfrm>
        <a:off x="4153" y="130726"/>
        <a:ext cx="2124745" cy="336600"/>
      </dsp:txXfrm>
    </dsp:sp>
    <dsp:sp modelId="{02385D1D-92EB-445D-B736-940004751C79}">
      <dsp:nvSpPr>
        <dsp:cNvPr id="0" name=""/>
        <dsp:cNvSpPr/>
      </dsp:nvSpPr>
      <dsp:spPr>
        <a:xfrm>
          <a:off x="2128898" y="46576"/>
          <a:ext cx="424949" cy="5049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B6658A-32E0-42C7-B82A-240BF45CF27D}">
      <dsp:nvSpPr>
        <dsp:cNvPr id="0" name=""/>
        <dsp:cNvSpPr/>
      </dsp:nvSpPr>
      <dsp:spPr>
        <a:xfrm>
          <a:off x="2723827" y="46576"/>
          <a:ext cx="5779306" cy="504900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altLang="en-US" sz="1400" kern="1200" dirty="0">
              <a:latin typeface="Calibri" panose="020F0502020204030204" pitchFamily="34" charset="0"/>
            </a:rPr>
            <a:t>Врста јавних прихода који се прикупљају обавезним плаћањима пореских обвезника без обавезе извршења специјалне услуге заузврат</a:t>
          </a:r>
          <a:endParaRPr lang="en-US" sz="1400" kern="1200" dirty="0"/>
        </a:p>
      </dsp:txBody>
      <dsp:txXfrm>
        <a:off x="2723827" y="46576"/>
        <a:ext cx="5779306" cy="504900"/>
      </dsp:txXfrm>
    </dsp:sp>
    <dsp:sp modelId="{F40D94EA-52E0-4740-A924-EAF350BDF213}">
      <dsp:nvSpPr>
        <dsp:cNvPr id="0" name=""/>
        <dsp:cNvSpPr/>
      </dsp:nvSpPr>
      <dsp:spPr>
        <a:xfrm>
          <a:off x="4153" y="981490"/>
          <a:ext cx="2124745" cy="5364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43180" rIns="120904" bIns="43180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700" b="1" kern="1200" dirty="0"/>
            <a:t>Донације и трансфери</a:t>
          </a:r>
          <a:endParaRPr lang="en-US" sz="1700" b="1" kern="1200" dirty="0"/>
        </a:p>
      </dsp:txBody>
      <dsp:txXfrm>
        <a:off x="4153" y="981490"/>
        <a:ext cx="2124745" cy="536456"/>
      </dsp:txXfrm>
    </dsp:sp>
    <dsp:sp modelId="{0E930D30-96BC-4D43-B65A-EE88C46DBE48}">
      <dsp:nvSpPr>
        <dsp:cNvPr id="0" name=""/>
        <dsp:cNvSpPr/>
      </dsp:nvSpPr>
      <dsp:spPr>
        <a:xfrm>
          <a:off x="2128898" y="612676"/>
          <a:ext cx="424949" cy="1274083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BA9D27-2D60-4BA7-98A9-E18E57FDB6CB}">
      <dsp:nvSpPr>
        <dsp:cNvPr id="0" name=""/>
        <dsp:cNvSpPr/>
      </dsp:nvSpPr>
      <dsp:spPr>
        <a:xfrm>
          <a:off x="2723827" y="612676"/>
          <a:ext cx="5779306" cy="1274083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CS" sz="1400" b="1" i="1" kern="1200" dirty="0"/>
            <a:t>Донације</a:t>
          </a:r>
          <a:r>
            <a:rPr lang="sr-Cyrl-CS" sz="1400" b="1" kern="1200" dirty="0"/>
            <a:t> </a:t>
          </a:r>
          <a:r>
            <a:rPr lang="sr-Cyrl-CS" sz="1400" kern="1200" dirty="0"/>
            <a:t>се добијају од домаћих и међународних донатора и организација за различите пројекте. </a:t>
          </a:r>
          <a:r>
            <a:rPr lang="sr-Cyrl-RS" altLang="en-US" sz="1400" kern="1200" dirty="0">
              <a:latin typeface="Calibri" panose="020F0502020204030204" pitchFamily="34" charset="0"/>
            </a:rPr>
            <a:t>Трансфери п</a:t>
          </a:r>
          <a:r>
            <a:rPr lang="ru-RU" altLang="en-US" sz="1400" kern="1200" dirty="0">
              <a:latin typeface="Calibri" panose="020F0502020204030204" pitchFamily="34" charset="0"/>
            </a:rPr>
            <a:t>одразумевају пренос средстава од нивоа Републике Србије општинском нивоу власти. М</a:t>
          </a:r>
          <a:r>
            <a:rPr lang="sr-Cyrl-RS" altLang="en-US" sz="1400" kern="1200" dirty="0">
              <a:latin typeface="Calibri" panose="020F0502020204030204" pitchFamily="34" charset="0"/>
            </a:rPr>
            <a:t>огу бити </a:t>
          </a:r>
          <a:r>
            <a:rPr lang="sr-Cyrl-RS" altLang="en-US" sz="1400" b="1" kern="1200" dirty="0">
              <a:latin typeface="Calibri" panose="020F0502020204030204" pitchFamily="34" charset="0"/>
            </a:rPr>
            <a:t>наменски (</a:t>
          </a:r>
          <a:r>
            <a:rPr lang="sr-Cyrl-RS" altLang="en-US" sz="1400" kern="1200" dirty="0">
              <a:latin typeface="Calibri" panose="020F0502020204030204" pitchFamily="34" charset="0"/>
            </a:rPr>
            <a:t>за тачно утврђене намене) или </a:t>
          </a:r>
          <a:r>
            <a:rPr lang="sr-Cyrl-RS" altLang="en-US" sz="1400" b="1" kern="1200" dirty="0">
              <a:latin typeface="Calibri" panose="020F0502020204030204" pitchFamily="34" charset="0"/>
            </a:rPr>
            <a:t>ненаменски (</a:t>
          </a:r>
          <a:r>
            <a:rPr lang="sr-Cyrl-RS" altLang="en-US" sz="1400" kern="1200" dirty="0">
              <a:latin typeface="Calibri" panose="020F0502020204030204" pitchFamily="34" charset="0"/>
            </a:rPr>
            <a:t>није им унапред утврђена намена те се могу у складу са законом користити за било које сврхе)</a:t>
          </a:r>
          <a:r>
            <a:rPr lang="sr-Latn-RS" altLang="en-US" sz="1400" kern="1200" dirty="0">
              <a:latin typeface="Calibri" panose="020F0502020204030204" pitchFamily="34" charset="0"/>
            </a:rPr>
            <a:t> </a:t>
          </a:r>
          <a:r>
            <a:rPr lang="sr-Cyrl-RS" altLang="en-US" sz="1400" kern="1200" dirty="0">
              <a:latin typeface="Calibri" panose="020F0502020204030204" pitchFamily="34" charset="0"/>
            </a:rPr>
            <a:t>.</a:t>
          </a:r>
          <a:endParaRPr lang="en-US" sz="1400" kern="1200" dirty="0"/>
        </a:p>
      </dsp:txBody>
      <dsp:txXfrm>
        <a:off x="2723827" y="612676"/>
        <a:ext cx="5779306" cy="1274083"/>
      </dsp:txXfrm>
    </dsp:sp>
    <dsp:sp modelId="{CCB8139E-CA19-491D-9FCD-6BF28923C725}">
      <dsp:nvSpPr>
        <dsp:cNvPr id="0" name=""/>
        <dsp:cNvSpPr/>
      </dsp:nvSpPr>
      <dsp:spPr>
        <a:xfrm>
          <a:off x="4153" y="2126779"/>
          <a:ext cx="2124745" cy="336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43180" rIns="120904" bIns="43180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700" b="1" kern="1200" dirty="0"/>
            <a:t>Непорески приходи</a:t>
          </a:r>
          <a:endParaRPr lang="en-US" sz="1700" b="1" kern="1200" dirty="0"/>
        </a:p>
      </dsp:txBody>
      <dsp:txXfrm>
        <a:off x="4153" y="2126779"/>
        <a:ext cx="2124745" cy="336600"/>
      </dsp:txXfrm>
    </dsp:sp>
    <dsp:sp modelId="{14D1633C-A097-4A5A-8269-B04E98857E56}">
      <dsp:nvSpPr>
        <dsp:cNvPr id="0" name=""/>
        <dsp:cNvSpPr/>
      </dsp:nvSpPr>
      <dsp:spPr>
        <a:xfrm>
          <a:off x="2128898" y="1947960"/>
          <a:ext cx="424949" cy="694237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FD7BD8-195B-4FA4-9414-4F4C582F5570}">
      <dsp:nvSpPr>
        <dsp:cNvPr id="0" name=""/>
        <dsp:cNvSpPr/>
      </dsp:nvSpPr>
      <dsp:spPr>
        <a:xfrm>
          <a:off x="2723827" y="1947960"/>
          <a:ext cx="5779306" cy="694237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altLang="en-US" sz="1400" kern="1200" dirty="0">
              <a:latin typeface="Calibri" panose="020F0502020204030204" pitchFamily="34" charset="0"/>
            </a:rPr>
            <a:t>Врста јавних прихода који се наплаћују за коришћење јавних добара (накнаде), пружање јавних услуга (таксе) или због  коршења уговорних или законских одредби (казне и пенали)</a:t>
          </a:r>
          <a:endParaRPr lang="en-US" sz="1400" kern="1200" dirty="0"/>
        </a:p>
      </dsp:txBody>
      <dsp:txXfrm>
        <a:off x="2723827" y="1947960"/>
        <a:ext cx="5779306" cy="694237"/>
      </dsp:txXfrm>
    </dsp:sp>
    <dsp:sp modelId="{9312B733-3AEB-49F6-8245-08553BA2949B}">
      <dsp:nvSpPr>
        <dsp:cNvPr id="0" name=""/>
        <dsp:cNvSpPr/>
      </dsp:nvSpPr>
      <dsp:spPr>
        <a:xfrm>
          <a:off x="4153" y="2703397"/>
          <a:ext cx="2124745" cy="9887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43180" rIns="120904" bIns="43180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700" b="1" kern="1200" dirty="0"/>
            <a:t>Примања од продаје нефинансијске имовине</a:t>
          </a:r>
          <a:endParaRPr lang="en-US" sz="1700" b="1" kern="1200" dirty="0"/>
        </a:p>
      </dsp:txBody>
      <dsp:txXfrm>
        <a:off x="4153" y="2703397"/>
        <a:ext cx="2124745" cy="988762"/>
      </dsp:txXfrm>
    </dsp:sp>
    <dsp:sp modelId="{435AB433-2559-485A-A03D-C32F36288071}">
      <dsp:nvSpPr>
        <dsp:cNvPr id="0" name=""/>
        <dsp:cNvSpPr/>
      </dsp:nvSpPr>
      <dsp:spPr>
        <a:xfrm>
          <a:off x="2128898" y="2703397"/>
          <a:ext cx="424949" cy="988762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93D59A-7FEC-486D-89C4-D28135F6121C}">
      <dsp:nvSpPr>
        <dsp:cNvPr id="0" name=""/>
        <dsp:cNvSpPr/>
      </dsp:nvSpPr>
      <dsp:spPr>
        <a:xfrm>
          <a:off x="2723827" y="2703397"/>
          <a:ext cx="5779306" cy="988762"/>
        </a:xfrm>
        <a:prstGeom prst="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kern="1200" dirty="0">
              <a:solidFill>
                <a:schemeClr val="accent1">
                  <a:lumMod val="40000"/>
                  <a:lumOff val="60000"/>
                </a:schemeClr>
              </a:solidFill>
            </a:rPr>
            <a:t>Ова примања се остварују продајом непокретности и покретних ствари у власништву општине.</a:t>
          </a:r>
          <a:endParaRPr lang="en-US" sz="1400" kern="1200" dirty="0">
            <a:solidFill>
              <a:schemeClr val="accent1">
                <a:lumMod val="40000"/>
                <a:lumOff val="60000"/>
              </a:schemeClr>
            </a:solidFill>
          </a:endParaRPr>
        </a:p>
      </dsp:txBody>
      <dsp:txXfrm>
        <a:off x="2723827" y="2703397"/>
        <a:ext cx="5779306" cy="988762"/>
      </dsp:txXfrm>
    </dsp:sp>
    <dsp:sp modelId="{EFAACCF6-3A6A-4536-89B0-F0A7C44F6BE1}">
      <dsp:nvSpPr>
        <dsp:cNvPr id="0" name=""/>
        <dsp:cNvSpPr/>
      </dsp:nvSpPr>
      <dsp:spPr>
        <a:xfrm>
          <a:off x="4153" y="3753360"/>
          <a:ext cx="2124745" cy="11991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43180" rIns="120904" bIns="43180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700" b="1" kern="1200" dirty="0"/>
            <a:t>Примања од задуживања и  продаје финансијске имовине</a:t>
          </a:r>
          <a:endParaRPr lang="en-US" sz="1700" b="1" kern="1200" dirty="0"/>
        </a:p>
      </dsp:txBody>
      <dsp:txXfrm>
        <a:off x="4153" y="3753360"/>
        <a:ext cx="2124745" cy="1199137"/>
      </dsp:txXfrm>
    </dsp:sp>
    <dsp:sp modelId="{6497CA82-45EE-4BD1-AEB4-CC3961FBFB74}">
      <dsp:nvSpPr>
        <dsp:cNvPr id="0" name=""/>
        <dsp:cNvSpPr/>
      </dsp:nvSpPr>
      <dsp:spPr>
        <a:xfrm>
          <a:off x="2128898" y="3753360"/>
          <a:ext cx="424949" cy="1199137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05939C-6B40-4C32-897A-4A6DC3E71E5B}">
      <dsp:nvSpPr>
        <dsp:cNvPr id="0" name=""/>
        <dsp:cNvSpPr/>
      </dsp:nvSpPr>
      <dsp:spPr>
        <a:xfrm>
          <a:off x="2723827" y="3753360"/>
          <a:ext cx="5779306" cy="1199137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b="0" i="0" kern="1200" dirty="0"/>
            <a:t>Примања од задуживања представљају приливе по основу примања од задуживања код пословних банака у земљи у корист нивоа општина. Примања од продаје финансијске имовине  представљају приливе по основу продаје домаћих акција и осталог капитала у корист нивоа општина</a:t>
          </a:r>
          <a:endParaRPr lang="en-US" sz="1400" kern="1200" dirty="0"/>
        </a:p>
      </dsp:txBody>
      <dsp:txXfrm>
        <a:off x="2723827" y="3753360"/>
        <a:ext cx="5779306" cy="1199137"/>
      </dsp:txXfrm>
    </dsp:sp>
    <dsp:sp modelId="{939B76D1-BB33-4E50-9ECD-839FB5787B95}">
      <dsp:nvSpPr>
        <dsp:cNvPr id="0" name=""/>
        <dsp:cNvSpPr/>
      </dsp:nvSpPr>
      <dsp:spPr>
        <a:xfrm>
          <a:off x="4153" y="5013697"/>
          <a:ext cx="2124745" cy="5364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43180" rIns="120904" bIns="43180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700" b="1" kern="1200" dirty="0"/>
            <a:t>Пренета средства из ранијих година</a:t>
          </a:r>
          <a:endParaRPr lang="en-US" sz="1700" b="1" kern="1200" dirty="0"/>
        </a:p>
      </dsp:txBody>
      <dsp:txXfrm>
        <a:off x="4153" y="5013697"/>
        <a:ext cx="2124745" cy="536456"/>
      </dsp:txXfrm>
    </dsp:sp>
    <dsp:sp modelId="{7845F59F-6101-48DE-ABCC-EC5351843F5B}">
      <dsp:nvSpPr>
        <dsp:cNvPr id="0" name=""/>
        <dsp:cNvSpPr/>
      </dsp:nvSpPr>
      <dsp:spPr>
        <a:xfrm>
          <a:off x="2128898" y="5013697"/>
          <a:ext cx="424949" cy="536456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3D6F8D-5103-4DCA-8971-053A6B7A987B}">
      <dsp:nvSpPr>
        <dsp:cNvPr id="0" name=""/>
        <dsp:cNvSpPr/>
      </dsp:nvSpPr>
      <dsp:spPr>
        <a:xfrm>
          <a:off x="2723827" y="5013697"/>
          <a:ext cx="5779306" cy="536456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altLang="en-US" sz="1400" kern="1200" dirty="0"/>
            <a:t> Представљају вишак прихода буџета општине који нису потрошени у претходној  буџетској години</a:t>
          </a:r>
          <a:endParaRPr lang="en-US" sz="1400" kern="1200" dirty="0"/>
        </a:p>
      </dsp:txBody>
      <dsp:txXfrm>
        <a:off x="2723827" y="5013697"/>
        <a:ext cx="5779306" cy="53645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BC9C78-4E8A-498B-ACC1-DC2EFA6E3D36}">
      <dsp:nvSpPr>
        <dsp:cNvPr id="0" name=""/>
        <dsp:cNvSpPr/>
      </dsp:nvSpPr>
      <dsp:spPr>
        <a:xfrm>
          <a:off x="1998781" y="1069517"/>
          <a:ext cx="2664411" cy="2664411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4">
              <a:shade val="80000"/>
              <a:alpha val="50000"/>
              <a:hueOff val="0"/>
              <a:satOff val="0"/>
              <a:lumOff val="0"/>
              <a:alphaOff val="0"/>
              <a:shade val="25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Укупни буџетски приходи и примања  </a:t>
          </a:r>
          <a:r>
            <a:rPr lang="en-US" sz="1400" kern="1200" dirty="0" smtClean="0"/>
            <a:t>2.301.000</a:t>
          </a:r>
          <a:r>
            <a:rPr lang="sr-Cyrl-RS" sz="1400" kern="1200" dirty="0" smtClean="0"/>
            <a:t>.000динара</a:t>
          </a:r>
          <a:endParaRPr lang="en-US" sz="1400" kern="1200" dirty="0"/>
        </a:p>
      </dsp:txBody>
      <dsp:txXfrm>
        <a:off x="2388975" y="1459711"/>
        <a:ext cx="1884023" cy="1884023"/>
      </dsp:txXfrm>
    </dsp:sp>
    <dsp:sp modelId="{63432802-399F-407F-AC10-7219543A0326}">
      <dsp:nvSpPr>
        <dsp:cNvPr id="0" name=""/>
        <dsp:cNvSpPr/>
      </dsp:nvSpPr>
      <dsp:spPr>
        <a:xfrm>
          <a:off x="2664884" y="475"/>
          <a:ext cx="1332205" cy="1332205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alpha val="50000"/>
                <a:hueOff val="16"/>
                <a:satOff val="-71"/>
                <a:lumOff val="737"/>
                <a:alphaOff val="5000"/>
                <a:shade val="51000"/>
                <a:satMod val="130000"/>
              </a:schemeClr>
            </a:gs>
            <a:gs pos="80000">
              <a:schemeClr val="accent4">
                <a:shade val="80000"/>
                <a:alpha val="50000"/>
                <a:hueOff val="16"/>
                <a:satOff val="-71"/>
                <a:lumOff val="737"/>
                <a:alphaOff val="5000"/>
                <a:shade val="93000"/>
                <a:satMod val="130000"/>
              </a:schemeClr>
            </a:gs>
            <a:gs pos="100000">
              <a:schemeClr val="accent4">
                <a:shade val="80000"/>
                <a:alpha val="50000"/>
                <a:hueOff val="16"/>
                <a:satOff val="-71"/>
                <a:lumOff val="737"/>
                <a:alphaOff val="5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4">
              <a:shade val="80000"/>
              <a:alpha val="50000"/>
              <a:hueOff val="16"/>
              <a:satOff val="-71"/>
              <a:lumOff val="737"/>
              <a:alphaOff val="5000"/>
              <a:shade val="25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000" kern="1200" dirty="0"/>
            <a:t>Приходи од  пореза  </a:t>
          </a:r>
          <a:r>
            <a:rPr lang="sr-Cyrl-RS" sz="1000" kern="1200" dirty="0" smtClean="0"/>
            <a:t>71</a:t>
          </a:r>
          <a:r>
            <a:rPr lang="en-US" sz="1000" kern="1200" dirty="0" smtClean="0"/>
            <a:t>0</a:t>
          </a:r>
          <a:r>
            <a:rPr lang="sr-Cyrl-RS" sz="1000" kern="1200" dirty="0" smtClean="0"/>
            <a:t>,</a:t>
          </a:r>
          <a:r>
            <a:rPr lang="en-US" sz="1000" kern="1200" dirty="0" smtClean="0"/>
            <a:t>290</a:t>
          </a:r>
          <a:r>
            <a:rPr lang="sr-Cyrl-RS" sz="1000" kern="1200" dirty="0" smtClean="0"/>
            <a:t>,500</a:t>
          </a:r>
          <a:r>
            <a:rPr lang="sr-Cyrl-RS" sz="1000" kern="1200" dirty="0" smtClean="0">
              <a:solidFill>
                <a:srgbClr val="FF0000"/>
              </a:solidFill>
            </a:rPr>
            <a:t>    </a:t>
          </a:r>
          <a:r>
            <a:rPr lang="sr-Cyrl-RS" sz="1000" kern="1200" dirty="0" smtClean="0"/>
            <a:t>    </a:t>
          </a:r>
          <a:r>
            <a:rPr lang="sr-Cyrl-RS" sz="1000" kern="1200" dirty="0"/>
            <a:t>динара</a:t>
          </a:r>
          <a:endParaRPr lang="en-US" sz="1000" kern="1200" dirty="0"/>
        </a:p>
      </dsp:txBody>
      <dsp:txXfrm>
        <a:off x="2859981" y="195572"/>
        <a:ext cx="942011" cy="942011"/>
      </dsp:txXfrm>
    </dsp:sp>
    <dsp:sp modelId="{449BFEB2-6844-4A2C-8DC2-780280CBA079}">
      <dsp:nvSpPr>
        <dsp:cNvPr id="0" name=""/>
        <dsp:cNvSpPr/>
      </dsp:nvSpPr>
      <dsp:spPr>
        <a:xfrm>
          <a:off x="4167563" y="868047"/>
          <a:ext cx="1332205" cy="1332205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alpha val="50000"/>
                <a:hueOff val="31"/>
                <a:satOff val="-141"/>
                <a:lumOff val="1474"/>
                <a:alphaOff val="10000"/>
                <a:shade val="51000"/>
                <a:satMod val="130000"/>
              </a:schemeClr>
            </a:gs>
            <a:gs pos="80000">
              <a:schemeClr val="accent4">
                <a:shade val="80000"/>
                <a:alpha val="50000"/>
                <a:hueOff val="31"/>
                <a:satOff val="-141"/>
                <a:lumOff val="1474"/>
                <a:alphaOff val="10000"/>
                <a:shade val="93000"/>
                <a:satMod val="130000"/>
              </a:schemeClr>
            </a:gs>
            <a:gs pos="100000">
              <a:schemeClr val="accent4">
                <a:shade val="80000"/>
                <a:alpha val="50000"/>
                <a:hueOff val="31"/>
                <a:satOff val="-141"/>
                <a:lumOff val="1474"/>
                <a:alphaOff val="1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4">
              <a:shade val="80000"/>
              <a:alpha val="50000"/>
              <a:hueOff val="31"/>
              <a:satOff val="-141"/>
              <a:lumOff val="1474"/>
              <a:alphaOff val="10000"/>
              <a:shade val="25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000" kern="1200" dirty="0" smtClean="0"/>
            <a:t>Трансфери</a:t>
          </a:r>
          <a:r>
            <a:rPr lang="en-US" sz="1000" kern="1200" dirty="0" smtClean="0"/>
            <a:t> </a:t>
          </a:r>
          <a:r>
            <a:rPr lang="sr-Cyrl-RS" sz="1000" kern="1200" dirty="0" smtClean="0"/>
            <a:t>и донације </a:t>
          </a:r>
          <a:r>
            <a:rPr lang="en-US" sz="1000" kern="1200" dirty="0" smtClean="0"/>
            <a:t>86</a:t>
          </a:r>
          <a:r>
            <a:rPr lang="sr-Cyrl-RS" sz="1000" kern="1200" dirty="0" smtClean="0"/>
            <a:t>.</a:t>
          </a:r>
          <a:r>
            <a:rPr lang="en-US" sz="1000" kern="1200" dirty="0" smtClean="0"/>
            <a:t>650</a:t>
          </a:r>
          <a:r>
            <a:rPr lang="sr-Cyrl-RS" sz="1000" kern="1200" dirty="0" smtClean="0"/>
            <a:t>.191</a:t>
          </a:r>
          <a:r>
            <a:rPr lang="sr-Latn-RS" sz="1000" kern="1200" dirty="0" smtClean="0">
              <a:solidFill>
                <a:srgbClr val="FF0000"/>
              </a:solidFill>
            </a:rPr>
            <a:t> </a:t>
          </a:r>
          <a:r>
            <a:rPr lang="sr-Cyrl-RS" sz="1000" kern="1200" dirty="0"/>
            <a:t>динара</a:t>
          </a:r>
          <a:endParaRPr lang="en-US" sz="1000" kern="1200" dirty="0"/>
        </a:p>
      </dsp:txBody>
      <dsp:txXfrm>
        <a:off x="4362660" y="1063144"/>
        <a:ext cx="942011" cy="942011"/>
      </dsp:txXfrm>
    </dsp:sp>
    <dsp:sp modelId="{9DDE88A7-5745-4E4F-A7A8-F71A4DA0D5F2}">
      <dsp:nvSpPr>
        <dsp:cNvPr id="0" name=""/>
        <dsp:cNvSpPr/>
      </dsp:nvSpPr>
      <dsp:spPr>
        <a:xfrm>
          <a:off x="4180089" y="2589143"/>
          <a:ext cx="1332205" cy="1332205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alpha val="50000"/>
                <a:hueOff val="47"/>
                <a:satOff val="-212"/>
                <a:lumOff val="2212"/>
                <a:alphaOff val="15000"/>
                <a:shade val="51000"/>
                <a:satMod val="130000"/>
              </a:schemeClr>
            </a:gs>
            <a:gs pos="80000">
              <a:schemeClr val="accent4">
                <a:shade val="80000"/>
                <a:alpha val="50000"/>
                <a:hueOff val="47"/>
                <a:satOff val="-212"/>
                <a:lumOff val="2212"/>
                <a:alphaOff val="15000"/>
                <a:shade val="93000"/>
                <a:satMod val="130000"/>
              </a:schemeClr>
            </a:gs>
            <a:gs pos="100000">
              <a:schemeClr val="accent4">
                <a:shade val="80000"/>
                <a:alpha val="50000"/>
                <a:hueOff val="47"/>
                <a:satOff val="-212"/>
                <a:lumOff val="2212"/>
                <a:alphaOff val="15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4">
              <a:shade val="80000"/>
              <a:alpha val="50000"/>
              <a:hueOff val="47"/>
              <a:satOff val="-212"/>
              <a:lumOff val="2212"/>
              <a:alphaOff val="15000"/>
              <a:shade val="25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000" kern="1200" dirty="0"/>
            <a:t>Други приходи  </a:t>
          </a:r>
          <a:r>
            <a:rPr lang="sr-Cyrl-RS" sz="1000" kern="1200" dirty="0" smtClean="0"/>
            <a:t>1.</a:t>
          </a:r>
          <a:r>
            <a:rPr lang="en-US" sz="1000" kern="1200" dirty="0" smtClean="0"/>
            <a:t>250</a:t>
          </a:r>
          <a:r>
            <a:rPr lang="sr-Cyrl-RS" sz="1000" kern="1200" dirty="0" smtClean="0"/>
            <a:t>.</a:t>
          </a:r>
          <a:r>
            <a:rPr lang="en-US" sz="1000" kern="1200" dirty="0" smtClean="0"/>
            <a:t>455</a:t>
          </a:r>
          <a:r>
            <a:rPr lang="sr-Cyrl-RS" sz="1000" kern="1200" dirty="0" smtClean="0"/>
            <a:t>.</a:t>
          </a:r>
          <a:r>
            <a:rPr lang="en-US" sz="1000" kern="1200" dirty="0" smtClean="0"/>
            <a:t>309</a:t>
          </a:r>
          <a:r>
            <a:rPr lang="sr-Cyrl-RS" sz="1000" kern="1200" dirty="0" smtClean="0"/>
            <a:t> </a:t>
          </a:r>
          <a:r>
            <a:rPr lang="sr-Cyrl-RS" sz="1000" kern="1200" dirty="0"/>
            <a:t>динара</a:t>
          </a:r>
          <a:endParaRPr lang="en-US" sz="1000" kern="1200" dirty="0"/>
        </a:p>
      </dsp:txBody>
      <dsp:txXfrm>
        <a:off x="4375186" y="2784240"/>
        <a:ext cx="942011" cy="942011"/>
      </dsp:txXfrm>
    </dsp:sp>
    <dsp:sp modelId="{72DE4213-15E1-4436-8045-C055E8A54EDE}">
      <dsp:nvSpPr>
        <dsp:cNvPr id="0" name=""/>
        <dsp:cNvSpPr/>
      </dsp:nvSpPr>
      <dsp:spPr>
        <a:xfrm>
          <a:off x="2664884" y="3470764"/>
          <a:ext cx="1332205" cy="1332205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alpha val="50000"/>
                <a:hueOff val="63"/>
                <a:satOff val="-283"/>
                <a:lumOff val="2949"/>
                <a:alphaOff val="20000"/>
                <a:shade val="51000"/>
                <a:satMod val="130000"/>
              </a:schemeClr>
            </a:gs>
            <a:gs pos="80000">
              <a:schemeClr val="accent4">
                <a:shade val="80000"/>
                <a:alpha val="50000"/>
                <a:hueOff val="63"/>
                <a:satOff val="-283"/>
                <a:lumOff val="2949"/>
                <a:alphaOff val="20000"/>
                <a:shade val="93000"/>
                <a:satMod val="130000"/>
              </a:schemeClr>
            </a:gs>
            <a:gs pos="100000">
              <a:schemeClr val="accent4">
                <a:shade val="80000"/>
                <a:alpha val="50000"/>
                <a:hueOff val="63"/>
                <a:satOff val="-283"/>
                <a:lumOff val="2949"/>
                <a:alphaOff val="2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4">
              <a:shade val="80000"/>
              <a:alpha val="50000"/>
              <a:hueOff val="63"/>
              <a:satOff val="-283"/>
              <a:lumOff val="2949"/>
              <a:alphaOff val="20000"/>
              <a:shade val="25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000" kern="1200" dirty="0"/>
            <a:t>Примања од продаје нефинансијске имовине  </a:t>
          </a:r>
          <a:r>
            <a:rPr lang="sr-Cyrl-RS" sz="1000" kern="1200" dirty="0" smtClean="0"/>
            <a:t>550.000 </a:t>
          </a:r>
          <a:r>
            <a:rPr lang="sr-Cyrl-RS" sz="1000" kern="1200" dirty="0"/>
            <a:t>динара</a:t>
          </a:r>
          <a:endParaRPr lang="en-US" sz="1000" kern="1200" dirty="0"/>
        </a:p>
      </dsp:txBody>
      <dsp:txXfrm>
        <a:off x="2859981" y="3665861"/>
        <a:ext cx="942011" cy="942011"/>
      </dsp:txXfrm>
    </dsp:sp>
    <dsp:sp modelId="{91CFC9CD-FF79-40EF-A271-A8DBB0423AC2}">
      <dsp:nvSpPr>
        <dsp:cNvPr id="0" name=""/>
        <dsp:cNvSpPr/>
      </dsp:nvSpPr>
      <dsp:spPr>
        <a:xfrm>
          <a:off x="1162204" y="2603192"/>
          <a:ext cx="1332205" cy="1332205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alpha val="50000"/>
                <a:hueOff val="78"/>
                <a:satOff val="-353"/>
                <a:lumOff val="3686"/>
                <a:alphaOff val="25000"/>
                <a:shade val="51000"/>
                <a:satMod val="130000"/>
              </a:schemeClr>
            </a:gs>
            <a:gs pos="80000">
              <a:schemeClr val="accent4">
                <a:shade val="80000"/>
                <a:alpha val="50000"/>
                <a:hueOff val="78"/>
                <a:satOff val="-353"/>
                <a:lumOff val="3686"/>
                <a:alphaOff val="25000"/>
                <a:shade val="93000"/>
                <a:satMod val="130000"/>
              </a:schemeClr>
            </a:gs>
            <a:gs pos="100000">
              <a:schemeClr val="accent4">
                <a:shade val="80000"/>
                <a:alpha val="50000"/>
                <a:hueOff val="78"/>
                <a:satOff val="-353"/>
                <a:lumOff val="3686"/>
                <a:alphaOff val="25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4">
              <a:shade val="80000"/>
              <a:alpha val="50000"/>
              <a:hueOff val="78"/>
              <a:satOff val="-353"/>
              <a:lumOff val="3686"/>
              <a:alphaOff val="25000"/>
              <a:shade val="25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000" kern="1200" dirty="0"/>
            <a:t>Примања од продаје финансијске имовине  </a:t>
          </a:r>
          <a:r>
            <a:rPr lang="sr-Cyrl-RS" sz="1000" kern="1200" dirty="0" smtClean="0"/>
            <a:t>динара</a:t>
          </a:r>
          <a:endParaRPr lang="en-US" sz="1000" kern="1200" dirty="0"/>
        </a:p>
      </dsp:txBody>
      <dsp:txXfrm>
        <a:off x="1357301" y="2798289"/>
        <a:ext cx="942011" cy="942011"/>
      </dsp:txXfrm>
    </dsp:sp>
    <dsp:sp modelId="{FC69A2CE-A671-47B5-8CD8-544465E52E9C}">
      <dsp:nvSpPr>
        <dsp:cNvPr id="0" name=""/>
        <dsp:cNvSpPr/>
      </dsp:nvSpPr>
      <dsp:spPr>
        <a:xfrm>
          <a:off x="1162204" y="868047"/>
          <a:ext cx="1332205" cy="1332205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alpha val="50000"/>
                <a:hueOff val="94"/>
                <a:satOff val="-424"/>
                <a:lumOff val="4423"/>
                <a:alphaOff val="30000"/>
                <a:shade val="51000"/>
                <a:satMod val="130000"/>
              </a:schemeClr>
            </a:gs>
            <a:gs pos="80000">
              <a:schemeClr val="accent4">
                <a:shade val="80000"/>
                <a:alpha val="50000"/>
                <a:hueOff val="94"/>
                <a:satOff val="-424"/>
                <a:lumOff val="4423"/>
                <a:alphaOff val="30000"/>
                <a:shade val="93000"/>
                <a:satMod val="130000"/>
              </a:schemeClr>
            </a:gs>
            <a:gs pos="100000">
              <a:schemeClr val="accent4">
                <a:shade val="80000"/>
                <a:alpha val="50000"/>
                <a:hueOff val="94"/>
                <a:satOff val="-424"/>
                <a:lumOff val="4423"/>
                <a:alphaOff val="3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4">
              <a:shade val="80000"/>
              <a:alpha val="50000"/>
              <a:hueOff val="94"/>
              <a:satOff val="-424"/>
              <a:lumOff val="4423"/>
              <a:alphaOff val="30000"/>
              <a:shade val="25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000" kern="1200" dirty="0"/>
            <a:t>Пренета средства из ранијих година</a:t>
          </a:r>
          <a:r>
            <a:rPr lang="sr-Latn-RS" sz="1000" kern="1200" dirty="0"/>
            <a:t> </a:t>
          </a:r>
          <a:r>
            <a:rPr lang="en-US" sz="1000" kern="1200" dirty="0" smtClean="0"/>
            <a:t>253</a:t>
          </a:r>
          <a:r>
            <a:rPr lang="sr-Cyrl-RS" sz="1000" kern="1200" dirty="0" smtClean="0"/>
            <a:t>.</a:t>
          </a:r>
          <a:r>
            <a:rPr lang="en-US" sz="1000" kern="1200" dirty="0" smtClean="0"/>
            <a:t>054</a:t>
          </a:r>
          <a:r>
            <a:rPr lang="sr-Cyrl-RS" sz="1000" kern="1200" dirty="0" smtClean="0"/>
            <a:t>.</a:t>
          </a:r>
          <a:r>
            <a:rPr lang="en-US" sz="1000" kern="1200" dirty="0" smtClean="0"/>
            <a:t>000</a:t>
          </a:r>
          <a:r>
            <a:rPr lang="sr-Latn-RS" sz="1000" kern="1200" dirty="0" smtClean="0"/>
            <a:t> </a:t>
          </a:r>
          <a:r>
            <a:rPr lang="sr-Cyrl-RS" sz="1000" kern="1200" dirty="0"/>
            <a:t>динара</a:t>
          </a:r>
          <a:endParaRPr lang="en-US" sz="1000" kern="1200" dirty="0"/>
        </a:p>
      </dsp:txBody>
      <dsp:txXfrm>
        <a:off x="1357301" y="1063144"/>
        <a:ext cx="942011" cy="94201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144CDB-22C1-4337-9F95-C3A522A707D1}">
      <dsp:nvSpPr>
        <dsp:cNvPr id="0" name=""/>
        <dsp:cNvSpPr/>
      </dsp:nvSpPr>
      <dsp:spPr>
        <a:xfrm>
          <a:off x="0" y="187524"/>
          <a:ext cx="2052807" cy="257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33020" rIns="92456" bIns="33020" numCol="1" spcCol="1270" anchor="ctr" anchorCtr="0">
          <a:noAutofit/>
        </a:bodyPr>
        <a:lstStyle/>
        <a:p>
          <a:pPr lvl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300" b="1" kern="1200" dirty="0"/>
            <a:t>Расходи за запослене</a:t>
          </a:r>
          <a:endParaRPr lang="en-US" sz="1300" b="1" kern="1200" dirty="0"/>
        </a:p>
      </dsp:txBody>
      <dsp:txXfrm>
        <a:off x="0" y="187524"/>
        <a:ext cx="2052807" cy="257400"/>
      </dsp:txXfrm>
    </dsp:sp>
    <dsp:sp modelId="{02385D1D-92EB-445D-B736-940004751C79}">
      <dsp:nvSpPr>
        <dsp:cNvPr id="0" name=""/>
        <dsp:cNvSpPr/>
      </dsp:nvSpPr>
      <dsp:spPr>
        <a:xfrm>
          <a:off x="2052807" y="78933"/>
          <a:ext cx="410561" cy="474581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B6658A-32E0-42C7-B82A-240BF45CF27D}">
      <dsp:nvSpPr>
        <dsp:cNvPr id="0" name=""/>
        <dsp:cNvSpPr/>
      </dsp:nvSpPr>
      <dsp:spPr>
        <a:xfrm>
          <a:off x="2627593" y="78933"/>
          <a:ext cx="5583635" cy="474581"/>
        </a:xfrm>
        <a:prstGeom prst="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b="1" kern="1200" dirty="0"/>
            <a:t>Расходи за запослене </a:t>
          </a:r>
          <a:r>
            <a:rPr lang="sr-Cyrl-RS" sz="1400" kern="1200" dirty="0"/>
            <a:t>представљају све трошкове за запослене, како у управи тако и код буџетских корисника</a:t>
          </a:r>
          <a:endParaRPr lang="en-US" sz="1400" kern="1200" dirty="0"/>
        </a:p>
      </dsp:txBody>
      <dsp:txXfrm>
        <a:off x="2627593" y="78933"/>
        <a:ext cx="5583635" cy="474581"/>
      </dsp:txXfrm>
    </dsp:sp>
    <dsp:sp modelId="{F40D94EA-52E0-4740-A924-EAF350BDF213}">
      <dsp:nvSpPr>
        <dsp:cNvPr id="0" name=""/>
        <dsp:cNvSpPr/>
      </dsp:nvSpPr>
      <dsp:spPr>
        <a:xfrm>
          <a:off x="0" y="801408"/>
          <a:ext cx="2052807" cy="257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33020" rIns="92456" bIns="33020" numCol="1" spcCol="1270" anchor="ctr" anchorCtr="0">
          <a:noAutofit/>
        </a:bodyPr>
        <a:lstStyle/>
        <a:p>
          <a:pPr lvl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300" b="1" kern="1200" dirty="0"/>
            <a:t>Коришћење роба и услуга </a:t>
          </a:r>
          <a:endParaRPr lang="en-US" sz="1300" kern="1200" dirty="0"/>
        </a:p>
      </dsp:txBody>
      <dsp:txXfrm>
        <a:off x="0" y="801408"/>
        <a:ext cx="2052807" cy="257400"/>
      </dsp:txXfrm>
    </dsp:sp>
    <dsp:sp modelId="{0E930D30-96BC-4D43-B65A-EE88C46DBE48}">
      <dsp:nvSpPr>
        <dsp:cNvPr id="0" name=""/>
        <dsp:cNvSpPr/>
      </dsp:nvSpPr>
      <dsp:spPr>
        <a:xfrm>
          <a:off x="2052807" y="600314"/>
          <a:ext cx="410561" cy="659587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BA9D27-2D60-4BA7-98A9-E18E57FDB6CB}">
      <dsp:nvSpPr>
        <dsp:cNvPr id="0" name=""/>
        <dsp:cNvSpPr/>
      </dsp:nvSpPr>
      <dsp:spPr>
        <a:xfrm>
          <a:off x="2627593" y="600314"/>
          <a:ext cx="5583635" cy="659587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b="1" kern="1200" dirty="0"/>
            <a:t>Коришћење роба и услуга </a:t>
          </a:r>
          <a:r>
            <a:rPr lang="sr-Cyrl-RS" sz="1400" kern="1200" dirty="0"/>
            <a:t>обухватају сталне трошкове, путне трошкове, услуге по уговору, специјализоване услуге, трошкове материјала и текуће поправке и одржавање.</a:t>
          </a:r>
          <a:endParaRPr lang="en-US" sz="1400" kern="1200" dirty="0"/>
        </a:p>
      </dsp:txBody>
      <dsp:txXfrm>
        <a:off x="2627593" y="600314"/>
        <a:ext cx="5583635" cy="659587"/>
      </dsp:txXfrm>
    </dsp:sp>
    <dsp:sp modelId="{CCB8139E-CA19-491D-9FCD-6BF28923C725}">
      <dsp:nvSpPr>
        <dsp:cNvPr id="0" name=""/>
        <dsp:cNvSpPr/>
      </dsp:nvSpPr>
      <dsp:spPr>
        <a:xfrm>
          <a:off x="0" y="1596277"/>
          <a:ext cx="2052807" cy="257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33020" rIns="92456" bIns="33020" numCol="1" spcCol="1270" anchor="ctr" anchorCtr="0">
          <a:noAutofit/>
        </a:bodyPr>
        <a:lstStyle/>
        <a:p>
          <a:pPr lvl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300" b="1" kern="1200" dirty="0"/>
            <a:t>Дотације и трансфери</a:t>
          </a:r>
          <a:endParaRPr lang="en-US" sz="1300" b="1" kern="1200" dirty="0"/>
        </a:p>
      </dsp:txBody>
      <dsp:txXfrm>
        <a:off x="0" y="1596277"/>
        <a:ext cx="2052807" cy="257400"/>
      </dsp:txXfrm>
    </dsp:sp>
    <dsp:sp modelId="{14D1633C-A097-4A5A-8269-B04E98857E56}">
      <dsp:nvSpPr>
        <dsp:cNvPr id="0" name=""/>
        <dsp:cNvSpPr/>
      </dsp:nvSpPr>
      <dsp:spPr>
        <a:xfrm>
          <a:off x="2052807" y="1306702"/>
          <a:ext cx="410561" cy="83655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FD7BD8-195B-4FA4-9414-4F4C582F5570}">
      <dsp:nvSpPr>
        <dsp:cNvPr id="0" name=""/>
        <dsp:cNvSpPr/>
      </dsp:nvSpPr>
      <dsp:spPr>
        <a:xfrm>
          <a:off x="2627593" y="1306702"/>
          <a:ext cx="5583635" cy="836550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b="1" kern="1200" dirty="0"/>
            <a:t>Дотације и трансфери </a:t>
          </a:r>
          <a:r>
            <a:rPr lang="sr-Cyrl-RS" sz="1400" kern="1200" dirty="0"/>
            <a:t>су трошкови које локална самоуправа </a:t>
          </a:r>
          <a:r>
            <a:rPr lang="ru-RU" sz="1400" kern="1200" dirty="0"/>
            <a:t>има за исплату институцијама које су у примарној надлежности централног/покрајинског нивоа</a:t>
          </a:r>
          <a:r>
            <a:rPr lang="sr-Cyrl-RS" sz="1400" kern="1200" dirty="0"/>
            <a:t> као што су школе, центар за социјални рад, дом здравља.</a:t>
          </a:r>
          <a:r>
            <a:rPr lang="en-US" sz="1400" kern="1200" dirty="0"/>
            <a:t> </a:t>
          </a:r>
        </a:p>
      </dsp:txBody>
      <dsp:txXfrm>
        <a:off x="2627593" y="1306702"/>
        <a:ext cx="5583635" cy="836550"/>
      </dsp:txXfrm>
    </dsp:sp>
    <dsp:sp modelId="{9312B733-3AEB-49F6-8245-08553BA2949B}">
      <dsp:nvSpPr>
        <dsp:cNvPr id="0" name=""/>
        <dsp:cNvSpPr/>
      </dsp:nvSpPr>
      <dsp:spPr>
        <a:xfrm>
          <a:off x="0" y="2298643"/>
          <a:ext cx="2052807" cy="257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33020" rIns="92456" bIns="33020" numCol="1" spcCol="1270" anchor="ctr" anchorCtr="0">
          <a:noAutofit/>
        </a:bodyPr>
        <a:lstStyle/>
        <a:p>
          <a:pPr lvl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300" b="1" kern="1200" dirty="0"/>
            <a:t>Остали расходи</a:t>
          </a:r>
          <a:endParaRPr lang="en-US" sz="1300" b="1" kern="1200" dirty="0"/>
        </a:p>
      </dsp:txBody>
      <dsp:txXfrm>
        <a:off x="0" y="2298643"/>
        <a:ext cx="2052807" cy="257400"/>
      </dsp:txXfrm>
    </dsp:sp>
    <dsp:sp modelId="{435AB433-2559-485A-A03D-C32F36288071}">
      <dsp:nvSpPr>
        <dsp:cNvPr id="0" name=""/>
        <dsp:cNvSpPr/>
      </dsp:nvSpPr>
      <dsp:spPr>
        <a:xfrm>
          <a:off x="2052807" y="2190052"/>
          <a:ext cx="410561" cy="474581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93D59A-7FEC-486D-89C4-D28135F6121C}">
      <dsp:nvSpPr>
        <dsp:cNvPr id="0" name=""/>
        <dsp:cNvSpPr/>
      </dsp:nvSpPr>
      <dsp:spPr>
        <a:xfrm>
          <a:off x="2627593" y="2190052"/>
          <a:ext cx="5583635" cy="474581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b="1" kern="1200" dirty="0"/>
            <a:t>Остали расходи </a:t>
          </a:r>
          <a:r>
            <a:rPr lang="sr-Cyrl-RS" sz="1400" kern="1200" dirty="0"/>
            <a:t>обухватају дотације невладиним организацијама, порезе, таксе, новчане </a:t>
          </a:r>
          <a:r>
            <a:rPr lang="sr-Cyrl-RS" sz="1400" kern="1200" dirty="0" smtClean="0"/>
            <a:t>казне,накнаду штете</a:t>
          </a:r>
          <a:endParaRPr lang="en-US" sz="1400" kern="1200" dirty="0"/>
        </a:p>
      </dsp:txBody>
      <dsp:txXfrm>
        <a:off x="2627593" y="2190052"/>
        <a:ext cx="5583635" cy="474581"/>
      </dsp:txXfrm>
    </dsp:sp>
    <dsp:sp modelId="{EFAACCF6-3A6A-4536-89B0-F0A7C44F6BE1}">
      <dsp:nvSpPr>
        <dsp:cNvPr id="0" name=""/>
        <dsp:cNvSpPr/>
      </dsp:nvSpPr>
      <dsp:spPr>
        <a:xfrm>
          <a:off x="0" y="2820024"/>
          <a:ext cx="2054814" cy="257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33020" rIns="92456" bIns="33020" numCol="1" spcCol="1270" anchor="ctr" anchorCtr="0">
          <a:noAutofit/>
        </a:bodyPr>
        <a:lstStyle/>
        <a:p>
          <a:pPr lvl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300" b="1" kern="1200" dirty="0"/>
            <a:t>Субвенције</a:t>
          </a:r>
          <a:endParaRPr lang="en-US" sz="1300" b="1" kern="1200" dirty="0"/>
        </a:p>
      </dsp:txBody>
      <dsp:txXfrm>
        <a:off x="0" y="2820024"/>
        <a:ext cx="2054814" cy="257400"/>
      </dsp:txXfrm>
    </dsp:sp>
    <dsp:sp modelId="{6497CA82-45EE-4BD1-AEB4-CC3961FBFB74}">
      <dsp:nvSpPr>
        <dsp:cNvPr id="0" name=""/>
        <dsp:cNvSpPr/>
      </dsp:nvSpPr>
      <dsp:spPr>
        <a:xfrm>
          <a:off x="2054813" y="2711433"/>
          <a:ext cx="410962" cy="474581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05939C-6B40-4C32-897A-4A6DC3E71E5B}">
      <dsp:nvSpPr>
        <dsp:cNvPr id="0" name=""/>
        <dsp:cNvSpPr/>
      </dsp:nvSpPr>
      <dsp:spPr>
        <a:xfrm>
          <a:off x="2630161" y="2711433"/>
          <a:ext cx="5589094" cy="474581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/>
            <a:t>Субвенције</a:t>
          </a:r>
          <a:r>
            <a:rPr lang="ru-RU" sz="1400" kern="1200" dirty="0"/>
            <a:t> сe одобравају </a:t>
          </a:r>
          <a:r>
            <a:rPr lang="ru-RU" sz="1400" kern="1200" dirty="0" smtClean="0"/>
            <a:t>јавним предузећима,</a:t>
          </a:r>
          <a:r>
            <a:rPr lang="sr-Cyrl-RS" sz="1400" kern="1200" dirty="0" smtClean="0"/>
            <a:t>ПД „</a:t>
          </a:r>
          <a:r>
            <a:rPr lang="ru-RU" sz="1400" kern="1200" dirty="0" smtClean="0"/>
            <a:t>Еко-аграр», </a:t>
          </a:r>
          <a:r>
            <a:rPr lang="ru-RU" sz="1400" kern="1200" dirty="0"/>
            <a:t>пољопривредним </a:t>
          </a:r>
          <a:r>
            <a:rPr lang="ru-RU" sz="1400" kern="1200" dirty="0" smtClean="0"/>
            <a:t>произвођачима,субвенције за информисање.</a:t>
          </a:r>
          <a:endParaRPr lang="en-US" sz="1400" kern="1200" dirty="0"/>
        </a:p>
      </dsp:txBody>
      <dsp:txXfrm>
        <a:off x="2630161" y="2711433"/>
        <a:ext cx="5589094" cy="474581"/>
      </dsp:txXfrm>
    </dsp:sp>
    <dsp:sp modelId="{939B76D1-BB33-4E50-9ECD-839FB5787B95}">
      <dsp:nvSpPr>
        <dsp:cNvPr id="0" name=""/>
        <dsp:cNvSpPr/>
      </dsp:nvSpPr>
      <dsp:spPr>
        <a:xfrm>
          <a:off x="0" y="3795877"/>
          <a:ext cx="2052807" cy="257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33020" rIns="92456" bIns="33020" numCol="1" spcCol="1270" anchor="ctr" anchorCtr="0">
          <a:noAutofit/>
        </a:bodyPr>
        <a:lstStyle/>
        <a:p>
          <a:pPr lvl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300" b="1" kern="1200" dirty="0"/>
            <a:t>Социјална заштита</a:t>
          </a:r>
          <a:endParaRPr lang="en-US" sz="1300" b="1" kern="1200" dirty="0"/>
        </a:p>
      </dsp:txBody>
      <dsp:txXfrm>
        <a:off x="0" y="3795877"/>
        <a:ext cx="2052807" cy="257400"/>
      </dsp:txXfrm>
    </dsp:sp>
    <dsp:sp modelId="{7845F59F-6101-48DE-ABCC-EC5351843F5B}">
      <dsp:nvSpPr>
        <dsp:cNvPr id="0" name=""/>
        <dsp:cNvSpPr/>
      </dsp:nvSpPr>
      <dsp:spPr>
        <a:xfrm>
          <a:off x="2052807" y="3232814"/>
          <a:ext cx="410561" cy="1383525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3D6F8D-5103-4DCA-8971-053A6B7A987B}">
      <dsp:nvSpPr>
        <dsp:cNvPr id="0" name=""/>
        <dsp:cNvSpPr/>
      </dsp:nvSpPr>
      <dsp:spPr>
        <a:xfrm>
          <a:off x="2627593" y="3232814"/>
          <a:ext cx="5583635" cy="1383525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b="1" kern="1200" dirty="0"/>
            <a:t>Социјална заштита </a:t>
          </a:r>
          <a:r>
            <a:rPr lang="sr-Cyrl-RS" sz="1400" kern="1200" dirty="0"/>
            <a:t>обухвата све трошкове исплате социјалне помоћи за различите категорије </a:t>
          </a:r>
          <a:r>
            <a:rPr lang="sr-Cyrl-RS" sz="1400" kern="1200" dirty="0" smtClean="0"/>
            <a:t>грађана(Помоћ у кући за стара лица,Лични пратиоц и помоћ у кући за децу са сметњама </a:t>
          </a:r>
          <a:r>
            <a:rPr lang="sr-Cyrl-RS" sz="1400" kern="1200" smtClean="0"/>
            <a:t>у </a:t>
          </a:r>
          <a:r>
            <a:rPr lang="sr-Cyrl-RS" sz="1400" kern="1200" smtClean="0"/>
            <a:t>развоју,накнаде за превоз пензионера и социјално угроженог становништва,услуге боравка деце и домски смештај за децу ометену у развоју, накнаде за рођење деце и накнада за вантелесну оплодњу,једнократне новчане помоћи)</a:t>
          </a:r>
          <a:endParaRPr lang="en-US" sz="1400" kern="1200" dirty="0"/>
        </a:p>
      </dsp:txBody>
      <dsp:txXfrm>
        <a:off x="2627593" y="3232814"/>
        <a:ext cx="5583635" cy="1383525"/>
      </dsp:txXfrm>
    </dsp:sp>
    <dsp:sp modelId="{B471A916-B6F4-4017-A447-E2C98CEE19B9}">
      <dsp:nvSpPr>
        <dsp:cNvPr id="0" name=""/>
        <dsp:cNvSpPr/>
      </dsp:nvSpPr>
      <dsp:spPr>
        <a:xfrm>
          <a:off x="0" y="4755643"/>
          <a:ext cx="2052807" cy="257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33020" rIns="92456" bIns="33020" numCol="1" spcCol="1270" anchor="ctr" anchorCtr="0">
          <a:noAutofit/>
        </a:bodyPr>
        <a:lstStyle/>
        <a:p>
          <a:pPr lvl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300" b="1" kern="1200" dirty="0"/>
            <a:t>Буџетска резерва</a:t>
          </a:r>
          <a:endParaRPr lang="en-US" sz="1300" b="1" kern="1200" dirty="0"/>
        </a:p>
      </dsp:txBody>
      <dsp:txXfrm>
        <a:off x="0" y="4755643"/>
        <a:ext cx="2052807" cy="257400"/>
      </dsp:txXfrm>
    </dsp:sp>
    <dsp:sp modelId="{7F976215-9D17-4223-A92A-D3302071B429}">
      <dsp:nvSpPr>
        <dsp:cNvPr id="0" name=""/>
        <dsp:cNvSpPr/>
      </dsp:nvSpPr>
      <dsp:spPr>
        <a:xfrm>
          <a:off x="2052807" y="4663139"/>
          <a:ext cx="410561" cy="442406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0E7D26-6540-4407-AA35-D081FC05F135}">
      <dsp:nvSpPr>
        <dsp:cNvPr id="0" name=""/>
        <dsp:cNvSpPr/>
      </dsp:nvSpPr>
      <dsp:spPr>
        <a:xfrm>
          <a:off x="2627593" y="4663139"/>
          <a:ext cx="5583635" cy="442406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300" b="1" kern="1200" dirty="0"/>
            <a:t>Буџетска резерва </a:t>
          </a:r>
          <a:r>
            <a:rPr lang="sr-Cyrl-RS" sz="1300" kern="1200" dirty="0"/>
            <a:t>представља новац који се користи за непланиране или недовољно планиране сврхе, као и у случају ванредних околности.</a:t>
          </a:r>
          <a:endParaRPr lang="en-US" sz="1300" kern="1200" dirty="0"/>
        </a:p>
      </dsp:txBody>
      <dsp:txXfrm>
        <a:off x="2627593" y="4663139"/>
        <a:ext cx="5583635" cy="442406"/>
      </dsp:txXfrm>
    </dsp:sp>
    <dsp:sp modelId="{320B77C6-F8A0-4CEB-8B55-79E4A1BAF9E9}">
      <dsp:nvSpPr>
        <dsp:cNvPr id="0" name=""/>
        <dsp:cNvSpPr/>
      </dsp:nvSpPr>
      <dsp:spPr>
        <a:xfrm>
          <a:off x="0" y="5329308"/>
          <a:ext cx="2052807" cy="257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33020" rIns="92456" bIns="33020" numCol="1" spcCol="1270" anchor="ctr" anchorCtr="0">
          <a:noAutofit/>
        </a:bodyPr>
        <a:lstStyle/>
        <a:p>
          <a:pPr lvl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300" b="1" kern="1200" dirty="0"/>
            <a:t>Капитални издаци</a:t>
          </a:r>
          <a:endParaRPr lang="en-US" sz="1300" b="1" kern="1200" dirty="0"/>
        </a:p>
      </dsp:txBody>
      <dsp:txXfrm>
        <a:off x="0" y="5329308"/>
        <a:ext cx="2052807" cy="257400"/>
      </dsp:txXfrm>
    </dsp:sp>
    <dsp:sp modelId="{803A06C6-F698-48F4-A91D-0B2B17EECBA4}">
      <dsp:nvSpPr>
        <dsp:cNvPr id="0" name=""/>
        <dsp:cNvSpPr/>
      </dsp:nvSpPr>
      <dsp:spPr>
        <a:xfrm>
          <a:off x="2052807" y="5152346"/>
          <a:ext cx="410561" cy="611325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E0050D-5592-4FFB-BC24-07DF887B3DF2}">
      <dsp:nvSpPr>
        <dsp:cNvPr id="0" name=""/>
        <dsp:cNvSpPr/>
      </dsp:nvSpPr>
      <dsp:spPr>
        <a:xfrm>
          <a:off x="2627593" y="5152346"/>
          <a:ext cx="5583635" cy="611325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300" b="1" kern="1200" dirty="0"/>
            <a:t>Капитални издаци </a:t>
          </a:r>
          <a:r>
            <a:rPr lang="sr-Cyrl-RS" sz="1300" kern="1200" dirty="0"/>
            <a:t>су трошкови за изградњу нових, или инвестиционо одржавање постојећих објеката, набавку опреме, машина земљишта и слично.</a:t>
          </a:r>
          <a:endParaRPr lang="en-US" sz="1300" kern="1200" dirty="0"/>
        </a:p>
      </dsp:txBody>
      <dsp:txXfrm>
        <a:off x="2627593" y="5152346"/>
        <a:ext cx="5583635" cy="6113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200638-5DF4-4430-A5FC-8138B5BDD0B3}" type="datetimeFigureOut">
              <a:rPr lang="en-US" smtClean="0"/>
              <a:pPr/>
              <a:t>1/14/2021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CEC979-1A5F-46ED-8288-2BF6E691AD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8908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43283B-6AD6-429E-9A6B-CD6015251173}" type="datetimeFigureOut">
              <a:rPr lang="en-US" smtClean="0"/>
              <a:pPr/>
              <a:t>1/14/2021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DD3E29-5E3C-4E2A-B6D2-72A9CD53AB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7705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888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096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3636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766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87EF8-07F1-4132-9D28-E3E3FCCC23B1}" type="datetime1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216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49EEE-4F84-4052-B363-C737F6A14016}" type="datetime1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587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20370-F757-4CDD-B7F0-D08A120BC05A}" type="datetime1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0485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496EC-4D37-4B83-A4A3-1B59CDA3ECBF}" type="datetime1">
              <a:rPr lang="en-US" smtClean="0"/>
              <a:t>1/14/2021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5404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87EF8-07F1-4132-9D28-E3E3FCCC23B1}" type="datetime1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78895-3498-4D33-B7FC-B54F27028AE1}" type="datetime1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E79DB-ED39-4329-92C5-F5019745971C}" type="datetime1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3F819-929A-4FD7-A544-D4CCA8B66912}" type="datetime1">
              <a:rPr lang="en-US" smtClean="0"/>
              <a:t>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64A61-12DB-4731-919F-1A852C2C9915}" type="datetime1">
              <a:rPr lang="en-US" smtClean="0"/>
              <a:t>1/14/2021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F04FF-B6FF-4841-86BA-8CA90B73CA57}" type="datetime1">
              <a:rPr lang="en-US" smtClean="0"/>
              <a:t>1/14/2021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211A5-A3A8-4BB4-99CF-D7D00093951F}" type="datetime1">
              <a:rPr lang="en-US" smtClean="0"/>
              <a:t>1/14/2021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78895-3498-4D33-B7FC-B54F27028AE1}" type="datetime1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1744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A6CDD-F840-42B5-8D8B-324DC27B5908}" type="datetime1">
              <a:rPr lang="en-US" smtClean="0"/>
              <a:t>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EFDB-907E-4C9B-961F-C8E7D4ED2114}" type="datetime1">
              <a:rPr lang="en-US" smtClean="0"/>
              <a:t>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49EEE-4F84-4052-B363-C737F6A14016}" type="datetime1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20370-F757-4CDD-B7F0-D08A120BC05A}" type="datetime1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496EC-4D37-4B83-A4A3-1B59CDA3ECBF}" type="datetime1">
              <a:rPr lang="en-US" smtClean="0"/>
              <a:t>1/14/2021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540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E79DB-ED39-4329-92C5-F5019745971C}" type="datetime1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558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3F819-929A-4FD7-A544-D4CCA8B66912}" type="datetime1">
              <a:rPr lang="en-US" smtClean="0"/>
              <a:t>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74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64A61-12DB-4731-919F-1A852C2C9915}" type="datetime1">
              <a:rPr lang="en-US" smtClean="0"/>
              <a:t>1/14/2021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548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F04FF-B6FF-4841-86BA-8CA90B73CA57}" type="datetime1">
              <a:rPr lang="en-US" smtClean="0"/>
              <a:t>1/14/2021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489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211A5-A3A8-4BB4-99CF-D7D00093951F}" type="datetime1">
              <a:rPr lang="en-US" smtClean="0"/>
              <a:t>1/14/2021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434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A6CDD-F840-42B5-8D8B-324DC27B5908}" type="datetime1">
              <a:rPr lang="en-US" smtClean="0"/>
              <a:t>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943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EFDB-907E-4C9B-961F-C8E7D4ED2114}" type="datetime1">
              <a:rPr lang="en-US" smtClean="0"/>
              <a:t>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42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177A51-6661-464F-AF3F-5F9E5897B61D}" type="datetime1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81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6177A51-6661-464F-AF3F-5F9E5897B61D}" type="datetime1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Relationship Id="rId4" Type="http://schemas.openxmlformats.org/officeDocument/2006/relationships/chart" Target="../charts/char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8.xml"/><Relationship Id="rId4" Type="http://schemas.openxmlformats.org/officeDocument/2006/relationships/chart" Target="../charts/char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18" Type="http://schemas.openxmlformats.org/officeDocument/2006/relationships/image" Target="../media/image19.png"/><Relationship Id="rId3" Type="http://schemas.openxmlformats.org/officeDocument/2006/relationships/notesSlide" Target="../notesSlides/notesSlide1.xml"/><Relationship Id="rId21" Type="http://schemas.openxmlformats.org/officeDocument/2006/relationships/image" Target="../media/image22.pn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17" Type="http://schemas.openxmlformats.org/officeDocument/2006/relationships/image" Target="../media/image18.png"/><Relationship Id="rId2" Type="http://schemas.openxmlformats.org/officeDocument/2006/relationships/slideLayout" Target="../slideLayouts/slideLayout19.xml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tags" Target="../tags/tag1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5" Type="http://schemas.openxmlformats.org/officeDocument/2006/relationships/image" Target="../media/image16.jpeg"/><Relationship Id="rId10" Type="http://schemas.openxmlformats.org/officeDocument/2006/relationships/image" Target="../media/image11.jpeg"/><Relationship Id="rId19" Type="http://schemas.openxmlformats.org/officeDocument/2006/relationships/image" Target="../media/image20.pn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png"/><Relationship Id="rId22" Type="http://schemas.openxmlformats.org/officeDocument/2006/relationships/image" Target="../media/image2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4.xml"/><Relationship Id="rId6" Type="http://schemas.openxmlformats.org/officeDocument/2006/relationships/chart" Target="../charts/chart11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openclipart.org/detail/171507/money-pot-by-gnokii-171507" TargetMode="External"/><Relationship Id="rId3" Type="http://schemas.openxmlformats.org/officeDocument/2006/relationships/diagramLayout" Target="../diagrams/layout3.xml"/><Relationship Id="rId7" Type="http://schemas.openxmlformats.org/officeDocument/2006/relationships/image" Target="../media/image2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97792"/>
            <a:ext cx="6400800" cy="1600200"/>
          </a:xfrm>
        </p:spPr>
        <p:txBody>
          <a:bodyPr/>
          <a:lstStyle/>
          <a:p>
            <a:r>
              <a:rPr lang="sr-Cyrl-RS" dirty="0"/>
              <a:t>ГРАЂАНСКИ ВОДИЧ КРОЗ ОДЛУКУ О БУЏЕТУ за </a:t>
            </a:r>
            <a:r>
              <a:rPr lang="sr-Cyrl-RS" dirty="0" smtClean="0"/>
              <a:t>20</a:t>
            </a:r>
            <a:r>
              <a:rPr lang="en-US" dirty="0" smtClean="0"/>
              <a:t>21</a:t>
            </a:r>
            <a:r>
              <a:rPr lang="sr-Cyrl-RS" dirty="0" smtClean="0"/>
              <a:t>. годину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332656"/>
            <a:ext cx="1204932" cy="110415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700" y="3005138"/>
            <a:ext cx="42926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2155704"/>
      </p:ext>
    </p:extLst>
  </p:cSld>
  <p:clrMapOvr>
    <a:masterClrMapping/>
  </p:clrMapOvr>
  <p:extLst mod="1">
    <p:ext uri="{E180D4A7-C9FB-4DFB-919C-405C955672EB}">
      <p14:showEvtLst xmlns:p14="http://schemas.microsoft.com/office/powerpoint/2010/main">
        <p14:playEvt time="0" objId="11"/>
        <p14:stopEvt time="6233" objId="11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9919"/>
          </a:xfrm>
        </p:spPr>
        <p:txBody>
          <a:bodyPr>
            <a:normAutofit/>
          </a:bodyPr>
          <a:lstStyle/>
          <a:p>
            <a:r>
              <a:rPr lang="sr-Cyrl-RS" dirty="0"/>
              <a:t>Шта су приходи и примања буџета?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9107456"/>
              </p:ext>
            </p:extLst>
          </p:nvPr>
        </p:nvGraphicFramePr>
        <p:xfrm>
          <a:off x="457200" y="1124744"/>
          <a:ext cx="8507288" cy="55967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8730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105" y="247867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sr-Cyrl-RS" sz="3000" b="1" dirty="0"/>
              <a:t>Структура планираних прихода и примања за </a:t>
            </a:r>
            <a:r>
              <a:rPr lang="sr-Cyrl-RS" sz="3000" b="1" dirty="0" smtClean="0"/>
              <a:t>202</a:t>
            </a:r>
            <a:r>
              <a:rPr lang="en-US" sz="3000" b="1" dirty="0" smtClean="0"/>
              <a:t>1</a:t>
            </a:r>
            <a:r>
              <a:rPr lang="sr-Cyrl-RS" sz="3000" b="1" dirty="0" smtClean="0"/>
              <a:t>. годину</a:t>
            </a:r>
            <a:endParaRPr lang="en-US" sz="30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957950553"/>
              </p:ext>
            </p:extLst>
          </p:nvPr>
        </p:nvGraphicFramePr>
        <p:xfrm>
          <a:off x="1241013" y="1417638"/>
          <a:ext cx="6661974" cy="4803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C0AF26-CBF3-47D3-B412-DD36193B6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sz="2900" b="1" dirty="0"/>
              <a:t>Структура планираних прихода и примања за </a:t>
            </a:r>
            <a:r>
              <a:rPr lang="sr-Cyrl-RS" sz="2900" b="1" dirty="0" smtClean="0"/>
              <a:t>202</a:t>
            </a:r>
            <a:r>
              <a:rPr lang="en-US" sz="2900" b="1" dirty="0" smtClean="0"/>
              <a:t>1</a:t>
            </a:r>
            <a:r>
              <a:rPr lang="sr-Cyrl-RS" sz="2900" b="1" dirty="0" smtClean="0"/>
              <a:t>. годину – у процентима</a:t>
            </a:r>
            <a:endParaRPr lang="en-US" sz="29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9E78D249-127B-455E-A23A-CF5A13A65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5" name="Chart 4">
            <a:extLst>
              <a:ext uri="{FF2B5EF4-FFF2-40B4-BE49-F238E27FC236}">
                <a16:creationId xmlns:xdr="http://schemas.openxmlformats.org/drawingml/2006/spreadsheetDrawing" xmlns="" xmlns:a16="http://schemas.microsoft.com/office/drawing/2014/main" xmlns:lc="http://schemas.openxmlformats.org/drawingml/2006/lockedCanvas" id="{FD690970-CB48-4F14-9964-6D469EC66B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6820846"/>
              </p:ext>
            </p:extLst>
          </p:nvPr>
        </p:nvGraphicFramePr>
        <p:xfrm>
          <a:off x="971600" y="1484784"/>
          <a:ext cx="7344816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lc="http://schemas.openxmlformats.org/drawingml/2006/lockedCanvas" xmlns:a16="http://schemas.microsoft.com/office/drawing/2014/main" xmlns="" xmlns:xdr="http://schemas.openxmlformats.org/drawingml/2006/spreadsheetDrawing" id="{FD690970-CB48-4F14-9964-6D469EC66B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6200602"/>
              </p:ext>
            </p:extLst>
          </p:nvPr>
        </p:nvGraphicFramePr>
        <p:xfrm>
          <a:off x="1043608" y="1484784"/>
          <a:ext cx="7272808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xdr="http://schemas.openxmlformats.org/drawingml/2006/spreadsheetDrawing" xmlns="" xmlns:a16="http://schemas.microsoft.com/office/drawing/2014/main" xmlns:lc="http://schemas.openxmlformats.org/drawingml/2006/lockedCanvas" id="{FD690970-CB48-4F14-9964-6D469EC66B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8926315"/>
              </p:ext>
            </p:extLst>
          </p:nvPr>
        </p:nvGraphicFramePr>
        <p:xfrm>
          <a:off x="1043608" y="1556792"/>
          <a:ext cx="7272807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361643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53FCF31A-C414-495D-B6FB-67BE073A9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3314" name="Rectangle 2">
            <a:extLst>
              <a:ext uri="{FF2B5EF4-FFF2-40B4-BE49-F238E27FC236}">
                <a16:creationId xmlns:a16="http://schemas.microsoft.com/office/drawing/2014/main" xmlns="" id="{087E60ED-409A-4469-8A69-9AF5DEC571B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7978775" cy="1143000"/>
          </a:xfrm>
        </p:spPr>
        <p:txBody>
          <a:bodyPr>
            <a:normAutofit/>
          </a:bodyPr>
          <a:lstStyle/>
          <a:p>
            <a:r>
              <a:rPr lang="sr-Cyrl-RS" dirty="0"/>
              <a:t>Шта се променило у односу на </a:t>
            </a:r>
            <a:r>
              <a:rPr lang="sr-Cyrl-RS" dirty="0" smtClean="0"/>
              <a:t>20</a:t>
            </a:r>
            <a:r>
              <a:rPr lang="en-US" dirty="0" smtClean="0"/>
              <a:t>20</a:t>
            </a:r>
            <a:r>
              <a:rPr lang="sr-Cyrl-RS" dirty="0" smtClean="0"/>
              <a:t>. </a:t>
            </a:r>
            <a:r>
              <a:rPr lang="sr-Cyrl-RS" dirty="0"/>
              <a:t>годину?</a:t>
            </a:r>
            <a:endParaRPr lang="en-US" dirty="0"/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xmlns="" id="{0E797032-4144-4533-8624-B69EB7AFB8A8}"/>
              </a:ext>
            </a:extLst>
          </p:cNvPr>
          <p:cNvSpPr>
            <a:spLocks noGrp="1" noChangeArrowheads="1"/>
          </p:cNvSpPr>
          <p:nvPr>
            <p:ph sz="half" idx="4294967295"/>
          </p:nvPr>
        </p:nvSpPr>
        <p:spPr>
          <a:xfrm>
            <a:off x="0" y="1509713"/>
            <a:ext cx="8229600" cy="1130300"/>
          </a:xfrm>
        </p:spPr>
        <p:txBody>
          <a:bodyPr>
            <a:normAutofit/>
          </a:bodyPr>
          <a:lstStyle/>
          <a:p>
            <a:pPr algn="just"/>
            <a:r>
              <a:rPr lang="sr-Cyrl-RS" dirty="0"/>
              <a:t>Укупни приходи и примања наше општине у </a:t>
            </a:r>
            <a:r>
              <a:rPr lang="sr-Cyrl-RS" dirty="0" smtClean="0"/>
              <a:t>20</a:t>
            </a:r>
            <a:r>
              <a:rPr lang="en-US" dirty="0" smtClean="0"/>
              <a:t>21</a:t>
            </a:r>
            <a:r>
              <a:rPr lang="sr-Cyrl-RS" dirty="0" smtClean="0"/>
              <a:t>. </a:t>
            </a:r>
            <a:r>
              <a:rPr lang="sr-Cyrl-RS" dirty="0"/>
              <a:t>години су се </a:t>
            </a:r>
            <a:r>
              <a:rPr lang="sr-Cyrl-RS" dirty="0" smtClean="0"/>
              <a:t>повећали</a:t>
            </a:r>
            <a:r>
              <a:rPr lang="sr-Cyrl-RS" b="1" dirty="0" smtClean="0"/>
              <a:t> </a:t>
            </a:r>
            <a:r>
              <a:rPr lang="sr-Cyrl-RS" dirty="0"/>
              <a:t>у односу на последњу измену Одлуке о буџету за </a:t>
            </a:r>
            <a:r>
              <a:rPr lang="sr-Cyrl-RS" dirty="0" smtClean="0"/>
              <a:t>2020. </a:t>
            </a:r>
            <a:r>
              <a:rPr lang="sr-Cyrl-RS" dirty="0"/>
              <a:t>годину за</a:t>
            </a:r>
            <a:r>
              <a:rPr lang="sr-Cyrl-RS" b="1" dirty="0"/>
              <a:t> </a:t>
            </a:r>
            <a:r>
              <a:rPr lang="sr-Cyrl-RS" b="1" dirty="0" smtClean="0"/>
              <a:t>68</a:t>
            </a:r>
            <a:r>
              <a:rPr lang="sr-Cyrl-RS" dirty="0" smtClean="0"/>
              <a:t>.</a:t>
            </a:r>
            <a:r>
              <a:rPr lang="sr-Cyrl-RS" b="1" dirty="0" smtClean="0"/>
              <a:t>000.000 </a:t>
            </a:r>
            <a:r>
              <a:rPr lang="sr-Cyrl-RS" dirty="0"/>
              <a:t>динара, односно за</a:t>
            </a:r>
            <a:r>
              <a:rPr lang="sr-Cyrl-RS" dirty="0">
                <a:solidFill>
                  <a:srgbClr val="FF0000"/>
                </a:solidFill>
              </a:rPr>
              <a:t> </a:t>
            </a:r>
            <a:r>
              <a:rPr lang="sr-Cyrl-RS" dirty="0" smtClean="0"/>
              <a:t>3,05</a:t>
            </a:r>
            <a:r>
              <a:rPr lang="sr-Cyrl-RS" b="1" dirty="0" smtClean="0"/>
              <a:t>%</a:t>
            </a:r>
            <a:r>
              <a:rPr lang="sr-Cyrl-RS" dirty="0" smtClean="0"/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xmlns="" id="{1664F881-777B-4844-A78D-FC8E175A6529}"/>
              </a:ext>
            </a:extLst>
          </p:cNvPr>
          <p:cNvSpPr>
            <a:spLocks noGrp="1" noChangeArrowheads="1"/>
          </p:cNvSpPr>
          <p:nvPr>
            <p:ph sz="quarter" idx="4294967295"/>
          </p:nvPr>
        </p:nvSpPr>
        <p:spPr>
          <a:xfrm>
            <a:off x="1514475" y="5157193"/>
            <a:ext cx="7629526" cy="1045170"/>
          </a:xfrm>
        </p:spPr>
        <p:txBody>
          <a:bodyPr>
            <a:normAutofit/>
          </a:bodyPr>
          <a:lstStyle/>
          <a:p>
            <a:pPr marL="0" lvl="0" indent="0"/>
            <a:r>
              <a:rPr lang="sr-Cyrl-RS" sz="2400" dirty="0" smtClean="0">
                <a:solidFill>
                  <a:srgbClr val="002060"/>
                </a:solidFill>
              </a:rPr>
              <a:t>Непорески </a:t>
            </a:r>
            <a:r>
              <a:rPr lang="sr-Cyrl-RS" sz="2400" dirty="0">
                <a:solidFill>
                  <a:srgbClr val="002060"/>
                </a:solidFill>
              </a:rPr>
              <a:t>приходи </a:t>
            </a:r>
            <a:r>
              <a:rPr lang="sr-Cyrl-RS" sz="2400" dirty="0"/>
              <a:t>су</a:t>
            </a:r>
            <a:r>
              <a:rPr lang="sr-Cyrl-RS" sz="2400" dirty="0">
                <a:solidFill>
                  <a:srgbClr val="FF0000"/>
                </a:solidFill>
              </a:rPr>
              <a:t> </a:t>
            </a:r>
            <a:r>
              <a:rPr lang="sr-Cyrl-RS" sz="2400" dirty="0" smtClean="0"/>
              <a:t>повећани </a:t>
            </a:r>
            <a:r>
              <a:rPr lang="sr-Cyrl-RS" sz="2400" dirty="0"/>
              <a:t>за </a:t>
            </a:r>
            <a:r>
              <a:rPr lang="sr-Cyrl-RS" sz="2400" dirty="0" smtClean="0"/>
              <a:t>60.878.506 </a:t>
            </a:r>
            <a:r>
              <a:rPr lang="sr-Cyrl-RS" sz="2400" dirty="0"/>
              <a:t>динара</a:t>
            </a:r>
            <a:r>
              <a:rPr lang="sr-Cyrl-RS" sz="2400" dirty="0" smtClean="0"/>
              <a:t>.</a:t>
            </a:r>
          </a:p>
          <a:p>
            <a:pPr marL="0" indent="0"/>
            <a:r>
              <a:rPr lang="sr-Cyrl-RS" sz="2400" dirty="0">
                <a:solidFill>
                  <a:srgbClr val="002060"/>
                </a:solidFill>
              </a:rPr>
              <a:t>Суфицит</a:t>
            </a:r>
            <a:r>
              <a:rPr lang="sr-Cyrl-RS" sz="2400" dirty="0"/>
              <a:t> је </a:t>
            </a:r>
            <a:r>
              <a:rPr lang="sr-Cyrl-RS" sz="2400" dirty="0" smtClean="0"/>
              <a:t>повећан </a:t>
            </a:r>
            <a:r>
              <a:rPr lang="sr-Cyrl-RS" sz="2400" dirty="0"/>
              <a:t>за </a:t>
            </a:r>
            <a:r>
              <a:rPr lang="sr-Cyrl-RS" sz="2400" dirty="0" smtClean="0"/>
              <a:t>95.954.494 </a:t>
            </a:r>
            <a:r>
              <a:rPr lang="sr-Cyrl-RS" sz="2400" dirty="0"/>
              <a:t>динара</a:t>
            </a:r>
          </a:p>
          <a:p>
            <a:pPr marL="0" lvl="0" indent="0"/>
            <a:endParaRPr lang="en-US" sz="2400" dirty="0"/>
          </a:p>
          <a:p>
            <a:pPr marL="0" indent="0">
              <a:buNone/>
            </a:pPr>
            <a:endParaRPr lang="sr-Cyrl-RS" sz="2400" b="1" dirty="0" smtClean="0"/>
          </a:p>
        </p:txBody>
      </p:sp>
      <p:sp>
        <p:nvSpPr>
          <p:cNvPr id="13317" name="Rectangle 5">
            <a:extLst>
              <a:ext uri="{FF2B5EF4-FFF2-40B4-BE49-F238E27FC236}">
                <a16:creationId xmlns:a16="http://schemas.microsoft.com/office/drawing/2014/main" xmlns="" id="{D3B117C4-EC32-452E-9A8F-8386B3048D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5150" y="2132856"/>
            <a:ext cx="6121226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/>
            <a:endParaRPr lang="sr-Cyrl-RS" sz="2000" b="1" dirty="0" smtClean="0">
              <a:solidFill>
                <a:srgbClr val="002060"/>
              </a:solidFill>
            </a:endParaRPr>
          </a:p>
          <a:p>
            <a:pPr marL="0" indent="0"/>
            <a:r>
              <a:rPr lang="sr-Cyrl-RS" sz="2000" b="1" dirty="0" smtClean="0">
                <a:solidFill>
                  <a:srgbClr val="FF0000"/>
                </a:solidFill>
              </a:rPr>
              <a:t>Порески </a:t>
            </a:r>
            <a:r>
              <a:rPr lang="sr-Cyrl-RS" sz="2000" b="1" dirty="0">
                <a:solidFill>
                  <a:srgbClr val="FF0000"/>
                </a:solidFill>
              </a:rPr>
              <a:t>приходи </a:t>
            </a:r>
            <a:r>
              <a:rPr lang="sr-Cyrl-RS" sz="2000" dirty="0"/>
              <a:t>су </a:t>
            </a:r>
            <a:r>
              <a:rPr lang="sr-Cyrl-RS" sz="2000" dirty="0" smtClean="0"/>
              <a:t>смањени </a:t>
            </a:r>
            <a:r>
              <a:rPr lang="sr-Cyrl-RS" sz="2000" dirty="0"/>
              <a:t>за </a:t>
            </a:r>
            <a:r>
              <a:rPr lang="sr-Cyrl-RS" sz="2000" dirty="0" smtClean="0"/>
              <a:t>1.372.000</a:t>
            </a:r>
            <a:endParaRPr lang="sr-Cyrl-RS" sz="22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sr-Cyrl-RS" sz="2200" b="1" dirty="0" smtClean="0">
                <a:solidFill>
                  <a:srgbClr val="FF0000"/>
                </a:solidFill>
              </a:rPr>
              <a:t>Трансфери</a:t>
            </a:r>
            <a:r>
              <a:rPr lang="en-US" sz="2200" b="1" dirty="0" smtClean="0">
                <a:solidFill>
                  <a:srgbClr val="FF0000"/>
                </a:solidFill>
              </a:rPr>
              <a:t> </a:t>
            </a:r>
            <a:r>
              <a:rPr lang="sr-Cyrl-RS" sz="2200" b="1" dirty="0" smtClean="0">
                <a:solidFill>
                  <a:srgbClr val="FF0000"/>
                </a:solidFill>
              </a:rPr>
              <a:t>и донације</a:t>
            </a:r>
            <a:r>
              <a:rPr lang="sr-Cyrl-RS" sz="2200" dirty="0" smtClean="0"/>
              <a:t> </a:t>
            </a:r>
            <a:r>
              <a:rPr lang="sr-Cyrl-RS" sz="2200" dirty="0"/>
              <a:t>су </a:t>
            </a:r>
            <a:r>
              <a:rPr lang="sr-Cyrl-RS" sz="2200" dirty="0" smtClean="0"/>
              <a:t>смањени </a:t>
            </a:r>
            <a:r>
              <a:rPr lang="sr-Cyrl-RS" sz="2200" dirty="0"/>
              <a:t>за </a:t>
            </a:r>
            <a:r>
              <a:rPr lang="sr-Cyrl-RS" sz="2200" dirty="0" smtClean="0"/>
              <a:t>87.461.000 </a:t>
            </a:r>
            <a:r>
              <a:rPr lang="sr-Cyrl-RS" sz="2200" dirty="0"/>
              <a:t>динара</a:t>
            </a:r>
            <a:r>
              <a:rPr lang="sr-Cyrl-RS" sz="2200" dirty="0" smtClean="0"/>
              <a:t>.</a:t>
            </a:r>
            <a:r>
              <a:rPr lang="sr-Cyrl-RS" sz="2200" b="1" dirty="0">
                <a:solidFill>
                  <a:srgbClr val="0070C0"/>
                </a:solidFill>
              </a:rPr>
              <a:t> </a:t>
            </a:r>
            <a:endParaRPr lang="sr-Cyrl-RS" sz="2200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sr-Cyrl-RS" sz="2400" b="1" dirty="0" smtClean="0">
                <a:solidFill>
                  <a:srgbClr val="FF0000"/>
                </a:solidFill>
              </a:rPr>
              <a:t>Примања од продаје нефинансијске имовине</a:t>
            </a:r>
            <a:r>
              <a:rPr lang="sr-Cyrl-RS" sz="2400" dirty="0" smtClean="0"/>
              <a:t> су </a:t>
            </a:r>
            <a:r>
              <a:rPr lang="sr-Cyrl-RS" sz="2400" dirty="0" smtClean="0"/>
              <a:t>остала непромењена </a:t>
            </a:r>
            <a:r>
              <a:rPr lang="sr-Cyrl-RS" sz="2400" dirty="0" smtClean="0"/>
              <a:t>у односу на 2020.</a:t>
            </a:r>
          </a:p>
          <a:p>
            <a:pPr lvl="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13318" name="AutoShape 7">
            <a:extLst>
              <a:ext uri="{FF2B5EF4-FFF2-40B4-BE49-F238E27FC236}">
                <a16:creationId xmlns:a16="http://schemas.microsoft.com/office/drawing/2014/main" xmlns="" id="{D6A40074-96B9-4BD4-A23E-DED00FC03B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8700" y="2965450"/>
            <a:ext cx="485775" cy="977900"/>
          </a:xfrm>
          <a:prstGeom prst="downArrow">
            <a:avLst>
              <a:gd name="adj1" fmla="val 50000"/>
              <a:gd name="adj2" fmla="val 50327"/>
            </a:avLst>
          </a:prstGeom>
          <a:solidFill>
            <a:srgbClr val="FF0000"/>
          </a:solidFill>
          <a:ln w="15875">
            <a:solidFill>
              <a:srgbClr val="739CC3"/>
            </a:solidFill>
            <a:miter lim="800000"/>
            <a:headEnd/>
            <a:tailEnd/>
          </a:ln>
        </p:spPr>
        <p:txBody>
          <a:bodyPr vert="eaVert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sr-Latn-R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9" name="AutoShape 8">
            <a:extLst>
              <a:ext uri="{FF2B5EF4-FFF2-40B4-BE49-F238E27FC236}">
                <a16:creationId xmlns:a16="http://schemas.microsoft.com/office/drawing/2014/main" xmlns="" id="{44DB8CA7-8A08-41B6-B877-2859B67A28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8700" y="5387941"/>
            <a:ext cx="485775" cy="814387"/>
          </a:xfrm>
          <a:prstGeom prst="upArrow">
            <a:avLst>
              <a:gd name="adj1" fmla="val 50000"/>
              <a:gd name="adj2" fmla="val 41912"/>
            </a:avLst>
          </a:prstGeom>
          <a:solidFill>
            <a:srgbClr val="3366FF"/>
          </a:solidFill>
          <a:ln w="15875">
            <a:solidFill>
              <a:srgbClr val="739CC3"/>
            </a:solidFill>
            <a:miter lim="800000"/>
            <a:headEnd/>
            <a:tailEnd/>
          </a:ln>
        </p:spPr>
        <p:txBody>
          <a:bodyPr vert="eaVert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sr-Latn-R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9878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sr-Cyrl-RS" sz="3000" b="1" dirty="0"/>
              <a:t>На шта се троше јавна средства</a:t>
            </a:r>
            <a:r>
              <a:rPr lang="en-US" sz="3000" b="1" dirty="0"/>
              <a:t>?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387574"/>
            <a:ext cx="8229600" cy="5195788"/>
          </a:xfrm>
        </p:spPr>
        <p:txBody>
          <a:bodyPr>
            <a:normAutofit fontScale="92500" lnSpcReduction="10000"/>
          </a:bodyPr>
          <a:lstStyle/>
          <a:p>
            <a:pPr marL="137160" indent="0" algn="just">
              <a:buNone/>
            </a:pPr>
            <a:r>
              <a:rPr lang="sr-Cyrl-RS" sz="1600" dirty="0"/>
              <a:t>	</a:t>
            </a:r>
            <a:r>
              <a:rPr lang="sr-Cyrl-RS" sz="1700" dirty="0"/>
              <a:t>Буџет мора бити у равнотежи, што значи да расходи морају одговарати приходима. Укупни планирани расходи и издаци у </a:t>
            </a:r>
            <a:r>
              <a:rPr lang="sr-Cyrl-RS" sz="1700" dirty="0" smtClean="0"/>
              <a:t>2021. </a:t>
            </a:r>
            <a:r>
              <a:rPr lang="sr-Cyrl-RS" sz="1700" dirty="0"/>
              <a:t>години из буџета износе: </a:t>
            </a:r>
          </a:p>
          <a:p>
            <a:endParaRPr lang="sr-Cyrl-RS" sz="1600" dirty="0"/>
          </a:p>
          <a:p>
            <a:endParaRPr lang="sr-Cyrl-RS" sz="1600" dirty="0"/>
          </a:p>
          <a:p>
            <a:endParaRPr lang="sr-Cyrl-RS" sz="1600" dirty="0"/>
          </a:p>
          <a:p>
            <a:pPr marL="137160" indent="0" algn="just">
              <a:buNone/>
            </a:pPr>
            <a:endParaRPr lang="ru-RU" sz="1600" dirty="0"/>
          </a:p>
          <a:p>
            <a:pPr marL="422910" indent="-285750" algn="just">
              <a:buFont typeface="Wingdings" panose="05000000000000000000" pitchFamily="2" charset="2"/>
              <a:buChar char="ü"/>
            </a:pPr>
            <a:endParaRPr lang="sr-Latn-RS" sz="1700" b="1" dirty="0"/>
          </a:p>
          <a:p>
            <a:pPr marL="422910" indent="-285750" algn="just">
              <a:buFont typeface="Wingdings" panose="05000000000000000000" pitchFamily="2" charset="2"/>
              <a:buChar char="ü"/>
            </a:pPr>
            <a:r>
              <a:rPr lang="sr-Cyrl-RS" sz="1700" b="1" dirty="0"/>
              <a:t>РАСХОДИ </a:t>
            </a:r>
            <a:r>
              <a:rPr lang="sr-Cyrl-RS" sz="1700" dirty="0"/>
              <a:t>Расходи представљају све трошкове општине за плате буџетских корисника, набавку роба и услуга, субвенције, дотације и трансфере, социјалну помоћ и остале трошкове које општина обезбеђује без директне и непосредне накнаде. </a:t>
            </a:r>
            <a:endParaRPr lang="vi-VN" sz="1700" dirty="0"/>
          </a:p>
          <a:p>
            <a:pPr marL="422910" indent="-285750" algn="just">
              <a:buFont typeface="Wingdings" panose="05000000000000000000" pitchFamily="2" charset="2"/>
              <a:buChar char="ü"/>
            </a:pPr>
            <a:r>
              <a:rPr lang="sr-Cyrl-RS" sz="1700" b="1" dirty="0"/>
              <a:t>ИЗДАЦИ</a:t>
            </a:r>
            <a:r>
              <a:rPr lang="sr-Cyrl-RS" sz="1700" dirty="0"/>
              <a:t> представљају трошкове изградње или инвестиционог одржавања већ постојећих објеката, набавку земљишта, машина и опр</a:t>
            </a:r>
            <a:r>
              <a:rPr lang="sr-Latn-RS" sz="1700" dirty="0"/>
              <a:t>e</a:t>
            </a:r>
            <a:r>
              <a:rPr lang="sr-Cyrl-RS" sz="1700" dirty="0"/>
              <a:t>ме неопходне за рад буџетских корисника.</a:t>
            </a:r>
          </a:p>
          <a:p>
            <a:pPr marL="422910" indent="-285750" algn="just">
              <a:buFont typeface="Wingdings" panose="05000000000000000000" pitchFamily="2" charset="2"/>
              <a:buChar char="ü"/>
            </a:pPr>
            <a:r>
              <a:rPr lang="sr-Cyrl-RS" sz="1700" b="1" dirty="0"/>
              <a:t>РАСХОДИ И ИЗДАЦИ </a:t>
            </a:r>
            <a:r>
              <a:rPr lang="sr-Cyrl-RS" sz="1700" dirty="0"/>
              <a:t>морају се исказивати на законом прописан начин, односно морају се исказивати: по </a:t>
            </a:r>
            <a:r>
              <a:rPr lang="sr-Cyrl-RS" sz="1700" i="1" dirty="0"/>
              <a:t>програмима</a:t>
            </a:r>
            <a:r>
              <a:rPr lang="sr-Cyrl-RS" sz="1700" dirty="0"/>
              <a:t> који показују колико се троши за извршавање основних надлежности и стратешких циљева општине; по </a:t>
            </a:r>
            <a:r>
              <a:rPr lang="sr-Cyrl-RS" sz="1700" i="1" dirty="0"/>
              <a:t>основној намени </a:t>
            </a:r>
            <a:r>
              <a:rPr lang="sr-Cyrl-RS" sz="1700" dirty="0"/>
              <a:t>која показује за коју врсту трошка се средства издвајају; по </a:t>
            </a:r>
            <a:r>
              <a:rPr lang="sr-Cyrl-RS" sz="1700" i="1" dirty="0"/>
              <a:t>функцији</a:t>
            </a:r>
            <a:r>
              <a:rPr lang="sr-Cyrl-RS" sz="1700" dirty="0"/>
              <a:t> која показује функционалну намену за одређену област и по </a:t>
            </a:r>
            <a:r>
              <a:rPr lang="sr-Cyrl-RS" sz="1700" i="1" dirty="0"/>
              <a:t>корисницима буџета </a:t>
            </a:r>
            <a:r>
              <a:rPr lang="sr-Cyrl-RS" sz="1700" dirty="0"/>
              <a:t>што показује организацију рада општине.</a:t>
            </a:r>
          </a:p>
          <a:p>
            <a:pPr marL="137160" indent="0" algn="just">
              <a:buNone/>
            </a:pPr>
            <a:endParaRPr lang="en-US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xmlns="" id="{CFD6A88A-550B-4306-B111-9817A14514A4}"/>
              </a:ext>
            </a:extLst>
          </p:cNvPr>
          <p:cNvSpPr/>
          <p:nvPr/>
        </p:nvSpPr>
        <p:spPr>
          <a:xfrm>
            <a:off x="2879812" y="2132856"/>
            <a:ext cx="3384376" cy="9361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b="1" dirty="0" smtClean="0"/>
              <a:t>2.301.000.000 </a:t>
            </a:r>
            <a:r>
              <a:rPr lang="sr-Cyrl-RS" b="1" dirty="0"/>
              <a:t>динара</a:t>
            </a:r>
            <a:endParaRPr lang="sr-Latn-RS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263834"/>
            <a:ext cx="8229600" cy="6199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dirty="0"/>
              <a:t>Шта су расходи и издаци буџета?</a:t>
            </a:r>
            <a:endParaRPr lang="en-US" dirty="0"/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2644274"/>
              </p:ext>
            </p:extLst>
          </p:nvPr>
        </p:nvGraphicFramePr>
        <p:xfrm>
          <a:off x="467544" y="883753"/>
          <a:ext cx="8219256" cy="58426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Slide Number Placeholder 3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5FB0A07-249F-4345-993B-6AB4700608B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208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sr-Cyrl-RS" sz="3000" b="1" dirty="0" smtClean="0"/>
              <a:t>Структура планираних расхода и издатака </a:t>
            </a:r>
            <a:br>
              <a:rPr lang="sr-Cyrl-RS" sz="3000" b="1" dirty="0" smtClean="0"/>
            </a:br>
            <a:r>
              <a:rPr lang="sr-Cyrl-RS" sz="3000" b="1" dirty="0"/>
              <a:t> </a:t>
            </a:r>
            <a:r>
              <a:rPr lang="sr-Cyrl-RS" sz="3000" b="1" dirty="0" smtClean="0"/>
              <a:t>                      буџета за 2020. годину-ребаланс </a:t>
            </a:r>
            <a:r>
              <a:rPr lang="en-US" sz="3000" b="1" dirty="0" err="1" smtClean="0"/>
              <a:t>i</a:t>
            </a:r>
            <a:endParaRPr lang="en-US" sz="3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2236474" y="1469096"/>
            <a:ext cx="4671051" cy="4767466"/>
            <a:chOff x="2236474" y="1469096"/>
            <a:chExt cx="4671051" cy="4767466"/>
          </a:xfrm>
        </p:grpSpPr>
        <p:sp>
          <p:nvSpPr>
            <p:cNvPr id="6" name="Block Arc 5"/>
            <p:cNvSpPr/>
            <p:nvPr/>
          </p:nvSpPr>
          <p:spPr>
            <a:xfrm>
              <a:off x="2863280" y="2052353"/>
              <a:ext cx="3704076" cy="3704076"/>
            </a:xfrm>
            <a:prstGeom prst="blockArc">
              <a:avLst>
                <a:gd name="adj1" fmla="val 13069771"/>
                <a:gd name="adj2" fmla="val 15892869"/>
                <a:gd name="adj3" fmla="val 3434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11250264"/>
                <a:satOff val="-16880"/>
                <a:lumOff val="-2745"/>
                <a:alphaOff val="0"/>
              </a:schemeClr>
            </a:fillRef>
            <a:effectRef idx="0">
              <a:schemeClr val="accent3">
                <a:hueOff val="11250264"/>
                <a:satOff val="-16880"/>
                <a:lumOff val="-274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Block Arc 6"/>
            <p:cNvSpPr/>
            <p:nvPr/>
          </p:nvSpPr>
          <p:spPr>
            <a:xfrm>
              <a:off x="2691521" y="2243902"/>
              <a:ext cx="3704076" cy="3704076"/>
            </a:xfrm>
            <a:prstGeom prst="blockArc">
              <a:avLst>
                <a:gd name="adj1" fmla="val 11148650"/>
                <a:gd name="adj2" fmla="val 13556078"/>
                <a:gd name="adj3" fmla="val 3434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9643083"/>
                <a:satOff val="-14469"/>
                <a:lumOff val="-2353"/>
                <a:alphaOff val="0"/>
              </a:schemeClr>
            </a:fillRef>
            <a:effectRef idx="0">
              <a:schemeClr val="accent3">
                <a:hueOff val="9643083"/>
                <a:satOff val="-14469"/>
                <a:lumOff val="-235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Block Arc 7"/>
            <p:cNvSpPr/>
            <p:nvPr/>
          </p:nvSpPr>
          <p:spPr>
            <a:xfrm>
              <a:off x="2700875" y="2059613"/>
              <a:ext cx="3704076" cy="3704076"/>
            </a:xfrm>
            <a:prstGeom prst="blockArc">
              <a:avLst>
                <a:gd name="adj1" fmla="val 8100000"/>
                <a:gd name="adj2" fmla="val 10800000"/>
                <a:gd name="adj3" fmla="val 3434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8035903"/>
                <a:satOff val="-12057"/>
                <a:lumOff val="-1961"/>
                <a:alphaOff val="0"/>
              </a:schemeClr>
            </a:fillRef>
            <a:effectRef idx="0">
              <a:schemeClr val="accent3">
                <a:hueOff val="8035903"/>
                <a:satOff val="-12057"/>
                <a:lumOff val="-196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Block Arc 8"/>
            <p:cNvSpPr/>
            <p:nvPr/>
          </p:nvSpPr>
          <p:spPr>
            <a:xfrm>
              <a:off x="2680480" y="2039536"/>
              <a:ext cx="3704076" cy="3704076"/>
            </a:xfrm>
            <a:prstGeom prst="blockArc">
              <a:avLst>
                <a:gd name="adj1" fmla="val 5309683"/>
                <a:gd name="adj2" fmla="val 8045950"/>
                <a:gd name="adj3" fmla="val 3434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6428722"/>
                <a:satOff val="-9646"/>
                <a:lumOff val="-1569"/>
                <a:alphaOff val="0"/>
              </a:schemeClr>
            </a:fillRef>
            <a:effectRef idx="0">
              <a:schemeClr val="accent3">
                <a:hueOff val="6428722"/>
                <a:satOff val="-9646"/>
                <a:lumOff val="-156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Block Arc 9"/>
            <p:cNvSpPr/>
            <p:nvPr/>
          </p:nvSpPr>
          <p:spPr>
            <a:xfrm>
              <a:off x="2721906" y="2038919"/>
              <a:ext cx="3704076" cy="3704076"/>
            </a:xfrm>
            <a:prstGeom prst="blockArc">
              <a:avLst>
                <a:gd name="adj1" fmla="val 2755725"/>
                <a:gd name="adj2" fmla="val 5387933"/>
                <a:gd name="adj3" fmla="val 3434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4821541"/>
                <a:satOff val="-7234"/>
                <a:lumOff val="-1176"/>
                <a:alphaOff val="0"/>
              </a:schemeClr>
            </a:fillRef>
            <a:effectRef idx="0">
              <a:schemeClr val="accent3">
                <a:hueOff val="4821541"/>
                <a:satOff val="-7234"/>
                <a:lumOff val="-117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Block Arc 10"/>
            <p:cNvSpPr/>
            <p:nvPr/>
          </p:nvSpPr>
          <p:spPr>
            <a:xfrm>
              <a:off x="2700875" y="2059613"/>
              <a:ext cx="3704076" cy="3704076"/>
            </a:xfrm>
            <a:prstGeom prst="blockArc">
              <a:avLst>
                <a:gd name="adj1" fmla="val 0"/>
                <a:gd name="adj2" fmla="val 2700000"/>
                <a:gd name="adj3" fmla="val 3434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3214361"/>
                <a:satOff val="-4823"/>
                <a:lumOff val="-784"/>
                <a:alphaOff val="0"/>
              </a:schemeClr>
            </a:fillRef>
            <a:effectRef idx="0">
              <a:schemeClr val="accent3">
                <a:hueOff val="3214361"/>
                <a:satOff val="-4823"/>
                <a:lumOff val="-78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Block Arc 11"/>
            <p:cNvSpPr/>
            <p:nvPr/>
          </p:nvSpPr>
          <p:spPr>
            <a:xfrm>
              <a:off x="2700875" y="2059613"/>
              <a:ext cx="3704076" cy="3704076"/>
            </a:xfrm>
            <a:prstGeom prst="blockArc">
              <a:avLst>
                <a:gd name="adj1" fmla="val 18900000"/>
                <a:gd name="adj2" fmla="val 0"/>
                <a:gd name="adj3" fmla="val 3434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1607181"/>
                <a:satOff val="-2411"/>
                <a:lumOff val="-392"/>
                <a:alphaOff val="0"/>
              </a:schemeClr>
            </a:fillRef>
            <a:effectRef idx="0">
              <a:schemeClr val="accent3">
                <a:hueOff val="1607181"/>
                <a:satOff val="-2411"/>
                <a:lumOff val="-39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Block Arc 12"/>
            <p:cNvSpPr/>
            <p:nvPr/>
          </p:nvSpPr>
          <p:spPr>
            <a:xfrm>
              <a:off x="2700875" y="2059613"/>
              <a:ext cx="3704076" cy="3704076"/>
            </a:xfrm>
            <a:prstGeom prst="blockArc">
              <a:avLst>
                <a:gd name="adj1" fmla="val 16200000"/>
                <a:gd name="adj2" fmla="val 18900000"/>
                <a:gd name="adj3" fmla="val 3434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3721896" y="3060048"/>
              <a:ext cx="1786208" cy="1703205"/>
            </a:xfrm>
            <a:custGeom>
              <a:avLst/>
              <a:gdLst>
                <a:gd name="connsiteX0" fmla="*/ 0 w 1662034"/>
                <a:gd name="connsiteY0" fmla="*/ 851603 h 1703205"/>
                <a:gd name="connsiteX1" fmla="*/ 831017 w 1662034"/>
                <a:gd name="connsiteY1" fmla="*/ 0 h 1703205"/>
                <a:gd name="connsiteX2" fmla="*/ 1662034 w 1662034"/>
                <a:gd name="connsiteY2" fmla="*/ 851603 h 1703205"/>
                <a:gd name="connsiteX3" fmla="*/ 831017 w 1662034"/>
                <a:gd name="connsiteY3" fmla="*/ 1703206 h 1703205"/>
                <a:gd name="connsiteX4" fmla="*/ 0 w 1662034"/>
                <a:gd name="connsiteY4" fmla="*/ 851603 h 1703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62034" h="1703205">
                  <a:moveTo>
                    <a:pt x="0" y="851603"/>
                  </a:moveTo>
                  <a:cubicBezTo>
                    <a:pt x="0" y="381276"/>
                    <a:pt x="372059" y="0"/>
                    <a:pt x="831017" y="0"/>
                  </a:cubicBezTo>
                  <a:cubicBezTo>
                    <a:pt x="1289975" y="0"/>
                    <a:pt x="1662034" y="381276"/>
                    <a:pt x="1662034" y="851603"/>
                  </a:cubicBezTo>
                  <a:cubicBezTo>
                    <a:pt x="1662034" y="1321930"/>
                    <a:pt x="1289975" y="1703206"/>
                    <a:pt x="831017" y="1703206"/>
                  </a:cubicBezTo>
                  <a:cubicBezTo>
                    <a:pt x="372059" y="1703206"/>
                    <a:pt x="0" y="1321930"/>
                    <a:pt x="0" y="851603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2449" tIns="268479" rIns="262449" bIns="268479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r-Cyrl-RS" sz="1500" kern="1200" dirty="0">
                  <a:solidFill>
                    <a:schemeClr val="bg1"/>
                  </a:solidFill>
                </a:rPr>
                <a:t>Укупни расходи и издаци </a:t>
              </a:r>
              <a:r>
                <a:rPr lang="sr-Cyrl-RS" sz="1500" kern="1200" dirty="0" smtClean="0">
                  <a:solidFill>
                    <a:schemeClr val="bg1"/>
                  </a:solidFill>
                </a:rPr>
                <a:t>2,301.000.000</a:t>
              </a:r>
              <a:endParaRPr lang="en-US" sz="1500" kern="1200" dirty="0">
                <a:solidFill>
                  <a:schemeClr val="bg1"/>
                </a:solidFill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>
              <a:off x="3929653" y="1469096"/>
              <a:ext cx="1246518" cy="1244628"/>
            </a:xfrm>
            <a:custGeom>
              <a:avLst/>
              <a:gdLst>
                <a:gd name="connsiteX0" fmla="*/ 0 w 1246518"/>
                <a:gd name="connsiteY0" fmla="*/ 622314 h 1244628"/>
                <a:gd name="connsiteX1" fmla="*/ 623259 w 1246518"/>
                <a:gd name="connsiteY1" fmla="*/ 0 h 1244628"/>
                <a:gd name="connsiteX2" fmla="*/ 1246518 w 1246518"/>
                <a:gd name="connsiteY2" fmla="*/ 622314 h 1244628"/>
                <a:gd name="connsiteX3" fmla="*/ 623259 w 1246518"/>
                <a:gd name="connsiteY3" fmla="*/ 1244628 h 1244628"/>
                <a:gd name="connsiteX4" fmla="*/ 0 w 1246518"/>
                <a:gd name="connsiteY4" fmla="*/ 622314 h 1244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518" h="1244628">
                  <a:moveTo>
                    <a:pt x="0" y="622314"/>
                  </a:moveTo>
                  <a:cubicBezTo>
                    <a:pt x="0" y="278619"/>
                    <a:pt x="279043" y="0"/>
                    <a:pt x="623259" y="0"/>
                  </a:cubicBezTo>
                  <a:cubicBezTo>
                    <a:pt x="967475" y="0"/>
                    <a:pt x="1246518" y="278619"/>
                    <a:pt x="1246518" y="622314"/>
                  </a:cubicBezTo>
                  <a:cubicBezTo>
                    <a:pt x="1246518" y="966009"/>
                    <a:pt x="967475" y="1244628"/>
                    <a:pt x="623259" y="1244628"/>
                  </a:cubicBezTo>
                  <a:cubicBezTo>
                    <a:pt x="279043" y="1244628"/>
                    <a:pt x="0" y="966009"/>
                    <a:pt x="0" y="622314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2708" tIns="192432" rIns="192708" bIns="192432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800" kern="1200" dirty="0">
                  <a:solidFill>
                    <a:schemeClr val="bg1"/>
                  </a:solidFill>
                </a:rPr>
                <a:t>Коришћење роба и услуга </a:t>
              </a:r>
              <a:r>
                <a:rPr lang="ru-RU" sz="800" kern="1200" dirty="0" smtClean="0">
                  <a:solidFill>
                    <a:schemeClr val="bg1"/>
                  </a:solidFill>
                </a:rPr>
                <a:t>614</a:t>
              </a:r>
              <a:r>
                <a:rPr lang="sr-Cyrl-RS" sz="800" kern="1200" dirty="0" smtClean="0">
                  <a:solidFill>
                    <a:schemeClr val="bg1"/>
                  </a:solidFill>
                </a:rPr>
                <a:t>.650.600 д</a:t>
              </a:r>
              <a:r>
                <a:rPr lang="ru-RU" sz="800" kern="1200" dirty="0" smtClean="0">
                  <a:solidFill>
                    <a:schemeClr val="bg1"/>
                  </a:solidFill>
                </a:rPr>
                <a:t>инара</a:t>
              </a:r>
              <a:endParaRPr lang="en-US" sz="800" kern="1200" dirty="0">
                <a:solidFill>
                  <a:schemeClr val="bg1"/>
                </a:solidFill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>
              <a:off x="5257290" y="2050588"/>
              <a:ext cx="1165455" cy="1147914"/>
            </a:xfrm>
            <a:custGeom>
              <a:avLst/>
              <a:gdLst>
                <a:gd name="connsiteX0" fmla="*/ 0 w 1165455"/>
                <a:gd name="connsiteY0" fmla="*/ 573957 h 1147914"/>
                <a:gd name="connsiteX1" fmla="*/ 582728 w 1165455"/>
                <a:gd name="connsiteY1" fmla="*/ 0 h 1147914"/>
                <a:gd name="connsiteX2" fmla="*/ 1165456 w 1165455"/>
                <a:gd name="connsiteY2" fmla="*/ 573957 h 1147914"/>
                <a:gd name="connsiteX3" fmla="*/ 582728 w 1165455"/>
                <a:gd name="connsiteY3" fmla="*/ 1147914 h 1147914"/>
                <a:gd name="connsiteX4" fmla="*/ 0 w 1165455"/>
                <a:gd name="connsiteY4" fmla="*/ 573957 h 1147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5455" h="1147914">
                  <a:moveTo>
                    <a:pt x="0" y="573957"/>
                  </a:moveTo>
                  <a:cubicBezTo>
                    <a:pt x="0" y="256969"/>
                    <a:pt x="260896" y="0"/>
                    <a:pt x="582728" y="0"/>
                  </a:cubicBezTo>
                  <a:cubicBezTo>
                    <a:pt x="904560" y="0"/>
                    <a:pt x="1165456" y="256969"/>
                    <a:pt x="1165456" y="573957"/>
                  </a:cubicBezTo>
                  <a:cubicBezTo>
                    <a:pt x="1165456" y="890945"/>
                    <a:pt x="904560" y="1147914"/>
                    <a:pt x="582728" y="1147914"/>
                  </a:cubicBezTo>
                  <a:cubicBezTo>
                    <a:pt x="260896" y="1147914"/>
                    <a:pt x="0" y="890945"/>
                    <a:pt x="0" y="573957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1607181"/>
                <a:satOff val="-2411"/>
                <a:lumOff val="-392"/>
                <a:alphaOff val="0"/>
              </a:schemeClr>
            </a:fillRef>
            <a:effectRef idx="0">
              <a:schemeClr val="accent3">
                <a:hueOff val="1607181"/>
                <a:satOff val="-2411"/>
                <a:lumOff val="-392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0837" tIns="178268" rIns="180837" bIns="178268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r-Cyrl-RS" sz="800" kern="1200" dirty="0">
                  <a:solidFill>
                    <a:schemeClr val="bg1"/>
                  </a:solidFill>
                </a:rPr>
                <a:t>Дотације и трансфери </a:t>
              </a:r>
              <a:r>
                <a:rPr lang="sr-Cyrl-RS" sz="800" kern="1200" dirty="0" smtClean="0">
                  <a:solidFill>
                    <a:schemeClr val="bg1"/>
                  </a:solidFill>
                </a:rPr>
                <a:t>88.315.000 </a:t>
              </a:r>
              <a:r>
                <a:rPr lang="sr-Cyrl-RS" sz="800" kern="1200" dirty="0">
                  <a:solidFill>
                    <a:schemeClr val="bg1"/>
                  </a:solidFill>
                </a:rPr>
                <a:t>динара</a:t>
              </a:r>
              <a:endParaRPr lang="en-US" sz="800" kern="1200" dirty="0">
                <a:solidFill>
                  <a:schemeClr val="bg1"/>
                </a:solidFill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>
              <a:off x="5838784" y="3385207"/>
              <a:ext cx="1068741" cy="1052887"/>
            </a:xfrm>
            <a:custGeom>
              <a:avLst/>
              <a:gdLst>
                <a:gd name="connsiteX0" fmla="*/ 0 w 1068741"/>
                <a:gd name="connsiteY0" fmla="*/ 526444 h 1052887"/>
                <a:gd name="connsiteX1" fmla="*/ 534371 w 1068741"/>
                <a:gd name="connsiteY1" fmla="*/ 0 h 1052887"/>
                <a:gd name="connsiteX2" fmla="*/ 1068742 w 1068741"/>
                <a:gd name="connsiteY2" fmla="*/ 526444 h 1052887"/>
                <a:gd name="connsiteX3" fmla="*/ 534371 w 1068741"/>
                <a:gd name="connsiteY3" fmla="*/ 1052888 h 1052887"/>
                <a:gd name="connsiteX4" fmla="*/ 0 w 1068741"/>
                <a:gd name="connsiteY4" fmla="*/ 526444 h 1052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8741" h="1052887">
                  <a:moveTo>
                    <a:pt x="0" y="526444"/>
                  </a:moveTo>
                  <a:cubicBezTo>
                    <a:pt x="0" y="235697"/>
                    <a:pt x="239246" y="0"/>
                    <a:pt x="534371" y="0"/>
                  </a:cubicBezTo>
                  <a:cubicBezTo>
                    <a:pt x="829496" y="0"/>
                    <a:pt x="1068742" y="235697"/>
                    <a:pt x="1068742" y="526444"/>
                  </a:cubicBezTo>
                  <a:cubicBezTo>
                    <a:pt x="1068742" y="817191"/>
                    <a:pt x="829496" y="1052888"/>
                    <a:pt x="534371" y="1052888"/>
                  </a:cubicBezTo>
                  <a:cubicBezTo>
                    <a:pt x="239246" y="1052888"/>
                    <a:pt x="0" y="817191"/>
                    <a:pt x="0" y="526444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3214361"/>
                <a:satOff val="-4823"/>
                <a:lumOff val="-784"/>
                <a:alphaOff val="0"/>
              </a:schemeClr>
            </a:fillRef>
            <a:effectRef idx="0">
              <a:schemeClr val="accent3">
                <a:hueOff val="3214361"/>
                <a:satOff val="-4823"/>
                <a:lumOff val="-784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6673" tIns="164352" rIns="166673" bIns="164352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r-Cyrl-RS" sz="800" kern="1200" dirty="0">
                  <a:solidFill>
                    <a:schemeClr val="bg1"/>
                  </a:solidFill>
                </a:rPr>
                <a:t>Расходи за запослене </a:t>
              </a:r>
              <a:r>
                <a:rPr lang="sr-Cyrl-RS" sz="800" kern="1200" dirty="0" smtClean="0">
                  <a:solidFill>
                    <a:schemeClr val="bg1"/>
                  </a:solidFill>
                </a:rPr>
                <a:t>243.125.000 </a:t>
              </a:r>
              <a:r>
                <a:rPr lang="sr-Cyrl-RS" sz="800" kern="1200" dirty="0">
                  <a:solidFill>
                    <a:schemeClr val="bg1"/>
                  </a:solidFill>
                </a:rPr>
                <a:t>динара</a:t>
              </a:r>
              <a:endParaRPr lang="en-US" sz="800" kern="1200" dirty="0">
                <a:solidFill>
                  <a:schemeClr val="bg1"/>
                </a:solidFill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>
              <a:off x="5307454" y="4685084"/>
              <a:ext cx="1065128" cy="1027344"/>
            </a:xfrm>
            <a:custGeom>
              <a:avLst/>
              <a:gdLst>
                <a:gd name="connsiteX0" fmla="*/ 0 w 1065128"/>
                <a:gd name="connsiteY0" fmla="*/ 513672 h 1027344"/>
                <a:gd name="connsiteX1" fmla="*/ 532564 w 1065128"/>
                <a:gd name="connsiteY1" fmla="*/ 0 h 1027344"/>
                <a:gd name="connsiteX2" fmla="*/ 1065128 w 1065128"/>
                <a:gd name="connsiteY2" fmla="*/ 513672 h 1027344"/>
                <a:gd name="connsiteX3" fmla="*/ 532564 w 1065128"/>
                <a:gd name="connsiteY3" fmla="*/ 1027344 h 1027344"/>
                <a:gd name="connsiteX4" fmla="*/ 0 w 1065128"/>
                <a:gd name="connsiteY4" fmla="*/ 513672 h 1027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5128" h="1027344">
                  <a:moveTo>
                    <a:pt x="0" y="513672"/>
                  </a:moveTo>
                  <a:cubicBezTo>
                    <a:pt x="0" y="229979"/>
                    <a:pt x="238437" y="0"/>
                    <a:pt x="532564" y="0"/>
                  </a:cubicBezTo>
                  <a:cubicBezTo>
                    <a:pt x="826691" y="0"/>
                    <a:pt x="1065128" y="229979"/>
                    <a:pt x="1065128" y="513672"/>
                  </a:cubicBezTo>
                  <a:cubicBezTo>
                    <a:pt x="1065128" y="797365"/>
                    <a:pt x="826691" y="1027344"/>
                    <a:pt x="532564" y="1027344"/>
                  </a:cubicBezTo>
                  <a:cubicBezTo>
                    <a:pt x="238437" y="1027344"/>
                    <a:pt x="0" y="797365"/>
                    <a:pt x="0" y="513672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4821541"/>
                <a:satOff val="-7234"/>
                <a:lumOff val="-1176"/>
                <a:alphaOff val="0"/>
              </a:schemeClr>
            </a:fillRef>
            <a:effectRef idx="0">
              <a:schemeClr val="accent3">
                <a:hueOff val="4821541"/>
                <a:satOff val="-7234"/>
                <a:lumOff val="-1176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6144" tIns="160611" rIns="166144" bIns="160611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r-Cyrl-RS" sz="800" kern="1200" dirty="0">
                  <a:solidFill>
                    <a:schemeClr val="bg1"/>
                  </a:solidFill>
                </a:rPr>
                <a:t>Социјална помоћ </a:t>
              </a:r>
              <a:r>
                <a:rPr lang="sr-Cyrl-RS" sz="800" kern="1200" dirty="0" smtClean="0">
                  <a:solidFill>
                    <a:schemeClr val="bg1"/>
                  </a:solidFill>
                </a:rPr>
                <a:t>90.250.000 </a:t>
              </a:r>
              <a:r>
                <a:rPr lang="sr-Cyrl-RS" sz="800" kern="1200" dirty="0">
                  <a:solidFill>
                    <a:schemeClr val="bg1"/>
                  </a:solidFill>
                </a:rPr>
                <a:t>динара</a:t>
              </a:r>
              <a:endParaRPr lang="en-US" sz="800" kern="1200" dirty="0">
                <a:solidFill>
                  <a:schemeClr val="bg1"/>
                </a:solidFill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4061945" y="5185813"/>
              <a:ext cx="1036777" cy="1050749"/>
            </a:xfrm>
            <a:custGeom>
              <a:avLst/>
              <a:gdLst>
                <a:gd name="connsiteX0" fmla="*/ 0 w 1036777"/>
                <a:gd name="connsiteY0" fmla="*/ 525375 h 1050749"/>
                <a:gd name="connsiteX1" fmla="*/ 518389 w 1036777"/>
                <a:gd name="connsiteY1" fmla="*/ 0 h 1050749"/>
                <a:gd name="connsiteX2" fmla="*/ 1036778 w 1036777"/>
                <a:gd name="connsiteY2" fmla="*/ 525375 h 1050749"/>
                <a:gd name="connsiteX3" fmla="*/ 518389 w 1036777"/>
                <a:gd name="connsiteY3" fmla="*/ 1050750 h 1050749"/>
                <a:gd name="connsiteX4" fmla="*/ 0 w 1036777"/>
                <a:gd name="connsiteY4" fmla="*/ 525375 h 1050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6777" h="1050749">
                  <a:moveTo>
                    <a:pt x="0" y="525375"/>
                  </a:moveTo>
                  <a:cubicBezTo>
                    <a:pt x="0" y="235218"/>
                    <a:pt x="232091" y="0"/>
                    <a:pt x="518389" y="0"/>
                  </a:cubicBezTo>
                  <a:cubicBezTo>
                    <a:pt x="804687" y="0"/>
                    <a:pt x="1036778" y="235218"/>
                    <a:pt x="1036778" y="525375"/>
                  </a:cubicBezTo>
                  <a:cubicBezTo>
                    <a:pt x="1036778" y="815532"/>
                    <a:pt x="804687" y="1050750"/>
                    <a:pt x="518389" y="1050750"/>
                  </a:cubicBezTo>
                  <a:cubicBezTo>
                    <a:pt x="232091" y="1050750"/>
                    <a:pt x="0" y="815532"/>
                    <a:pt x="0" y="525375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6428722"/>
                <a:satOff val="-9646"/>
                <a:lumOff val="-1569"/>
                <a:alphaOff val="0"/>
              </a:schemeClr>
            </a:fillRef>
            <a:effectRef idx="0">
              <a:schemeClr val="accent3">
                <a:hueOff val="6428722"/>
                <a:satOff val="-9646"/>
                <a:lumOff val="-156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1992" tIns="164039" rIns="161992" bIns="164039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r-Cyrl-RS" sz="800" kern="1200" dirty="0">
                  <a:solidFill>
                    <a:schemeClr val="bg1"/>
                  </a:solidFill>
                </a:rPr>
                <a:t>Субвенције </a:t>
              </a:r>
              <a:r>
                <a:rPr lang="sr-Cyrl-RS" sz="800" kern="1200" dirty="0" smtClean="0">
                  <a:solidFill>
                    <a:schemeClr val="bg1"/>
                  </a:solidFill>
                </a:rPr>
                <a:t>119.000.000 </a:t>
              </a:r>
              <a:r>
                <a:rPr lang="sr-Cyrl-RS" sz="800" kern="1200" dirty="0">
                  <a:solidFill>
                    <a:schemeClr val="bg1"/>
                  </a:solidFill>
                </a:rPr>
                <a:t>динара</a:t>
              </a:r>
              <a:endParaRPr lang="en-US" sz="800" kern="1200" dirty="0">
                <a:solidFill>
                  <a:schemeClr val="bg1"/>
                </a:solidFill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>
              <a:off x="2763392" y="4685084"/>
              <a:ext cx="1004830" cy="1027344"/>
            </a:xfrm>
            <a:custGeom>
              <a:avLst/>
              <a:gdLst>
                <a:gd name="connsiteX0" fmla="*/ 0 w 1004830"/>
                <a:gd name="connsiteY0" fmla="*/ 513672 h 1027344"/>
                <a:gd name="connsiteX1" fmla="*/ 502415 w 1004830"/>
                <a:gd name="connsiteY1" fmla="*/ 0 h 1027344"/>
                <a:gd name="connsiteX2" fmla="*/ 1004830 w 1004830"/>
                <a:gd name="connsiteY2" fmla="*/ 513672 h 1027344"/>
                <a:gd name="connsiteX3" fmla="*/ 502415 w 1004830"/>
                <a:gd name="connsiteY3" fmla="*/ 1027344 h 1027344"/>
                <a:gd name="connsiteX4" fmla="*/ 0 w 1004830"/>
                <a:gd name="connsiteY4" fmla="*/ 513672 h 1027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4830" h="1027344">
                  <a:moveTo>
                    <a:pt x="0" y="513672"/>
                  </a:moveTo>
                  <a:cubicBezTo>
                    <a:pt x="0" y="229979"/>
                    <a:pt x="224939" y="0"/>
                    <a:pt x="502415" y="0"/>
                  </a:cubicBezTo>
                  <a:cubicBezTo>
                    <a:pt x="779891" y="0"/>
                    <a:pt x="1004830" y="229979"/>
                    <a:pt x="1004830" y="513672"/>
                  </a:cubicBezTo>
                  <a:cubicBezTo>
                    <a:pt x="1004830" y="797365"/>
                    <a:pt x="779891" y="1027344"/>
                    <a:pt x="502415" y="1027344"/>
                  </a:cubicBezTo>
                  <a:cubicBezTo>
                    <a:pt x="224939" y="1027344"/>
                    <a:pt x="0" y="797365"/>
                    <a:pt x="0" y="513672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8035903"/>
                <a:satOff val="-12057"/>
                <a:lumOff val="-1961"/>
                <a:alphaOff val="0"/>
              </a:schemeClr>
            </a:fillRef>
            <a:effectRef idx="0">
              <a:schemeClr val="accent3">
                <a:hueOff val="8035903"/>
                <a:satOff val="-12057"/>
                <a:lumOff val="-196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7314" tIns="160611" rIns="157314" bIns="160611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r-Cyrl-RS" sz="800" kern="1200" dirty="0">
                  <a:solidFill>
                    <a:schemeClr val="bg1"/>
                  </a:solidFill>
                </a:rPr>
                <a:t>Остали расходи </a:t>
              </a:r>
              <a:r>
                <a:rPr lang="sr-Cyrl-RS" sz="800" kern="1200" dirty="0" smtClean="0">
                  <a:solidFill>
                    <a:schemeClr val="bg1"/>
                  </a:solidFill>
                </a:rPr>
                <a:t>221.948.400 </a:t>
              </a:r>
              <a:r>
                <a:rPr lang="sr-Cyrl-RS" sz="800" kern="1200" dirty="0">
                  <a:solidFill>
                    <a:schemeClr val="bg1"/>
                  </a:solidFill>
                </a:rPr>
                <a:t>динара</a:t>
              </a:r>
              <a:endParaRPr lang="en-US" sz="800" kern="1200" dirty="0">
                <a:solidFill>
                  <a:schemeClr val="bg1"/>
                </a:solidFill>
              </a:endParaRPr>
            </a:p>
          </p:txBody>
        </p:sp>
        <p:sp>
          <p:nvSpPr>
            <p:cNvPr id="21" name="Freeform 20"/>
            <p:cNvSpPr/>
            <p:nvPr/>
          </p:nvSpPr>
          <p:spPr>
            <a:xfrm>
              <a:off x="2236474" y="3357447"/>
              <a:ext cx="992394" cy="1108407"/>
            </a:xfrm>
            <a:custGeom>
              <a:avLst/>
              <a:gdLst>
                <a:gd name="connsiteX0" fmla="*/ 0 w 992394"/>
                <a:gd name="connsiteY0" fmla="*/ 554204 h 1108407"/>
                <a:gd name="connsiteX1" fmla="*/ 496197 w 992394"/>
                <a:gd name="connsiteY1" fmla="*/ 0 h 1108407"/>
                <a:gd name="connsiteX2" fmla="*/ 992394 w 992394"/>
                <a:gd name="connsiteY2" fmla="*/ 554204 h 1108407"/>
                <a:gd name="connsiteX3" fmla="*/ 496197 w 992394"/>
                <a:gd name="connsiteY3" fmla="*/ 1108408 h 1108407"/>
                <a:gd name="connsiteX4" fmla="*/ 0 w 992394"/>
                <a:gd name="connsiteY4" fmla="*/ 554204 h 1108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2394" h="1108407">
                  <a:moveTo>
                    <a:pt x="0" y="554204"/>
                  </a:moveTo>
                  <a:cubicBezTo>
                    <a:pt x="0" y="248126"/>
                    <a:pt x="222155" y="0"/>
                    <a:pt x="496197" y="0"/>
                  </a:cubicBezTo>
                  <a:cubicBezTo>
                    <a:pt x="770239" y="0"/>
                    <a:pt x="992394" y="248126"/>
                    <a:pt x="992394" y="554204"/>
                  </a:cubicBezTo>
                  <a:cubicBezTo>
                    <a:pt x="992394" y="860282"/>
                    <a:pt x="770239" y="1108408"/>
                    <a:pt x="496197" y="1108408"/>
                  </a:cubicBezTo>
                  <a:cubicBezTo>
                    <a:pt x="222155" y="1108408"/>
                    <a:pt x="0" y="860282"/>
                    <a:pt x="0" y="554204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9643083"/>
                <a:satOff val="-14469"/>
                <a:lumOff val="-2353"/>
                <a:alphaOff val="0"/>
              </a:schemeClr>
            </a:fillRef>
            <a:effectRef idx="0">
              <a:schemeClr val="accent3">
                <a:hueOff val="9643083"/>
                <a:satOff val="-14469"/>
                <a:lumOff val="-2353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5493" tIns="172482" rIns="155493" bIns="172482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r-Cyrl-RS" sz="800" kern="1200" dirty="0">
                  <a:solidFill>
                    <a:schemeClr val="bg1"/>
                  </a:solidFill>
                </a:rPr>
                <a:t>Средства резерве </a:t>
              </a:r>
              <a:r>
                <a:rPr lang="sr-Cyrl-RS" sz="800" kern="1200" dirty="0" smtClean="0">
                  <a:solidFill>
                    <a:schemeClr val="bg1"/>
                  </a:solidFill>
                </a:rPr>
                <a:t>30.000.000</a:t>
              </a:r>
              <a:endParaRPr lang="en-US" sz="800" kern="1200" dirty="0">
                <a:solidFill>
                  <a:schemeClr val="bg1"/>
                </a:solidFill>
              </a:endParaRPr>
            </a:p>
          </p:txBody>
        </p:sp>
        <p:sp>
          <p:nvSpPr>
            <p:cNvPr id="22" name="Freeform 21"/>
            <p:cNvSpPr/>
            <p:nvPr/>
          </p:nvSpPr>
          <p:spPr>
            <a:xfrm>
              <a:off x="2683079" y="2207894"/>
              <a:ext cx="1189082" cy="1160235"/>
            </a:xfrm>
            <a:custGeom>
              <a:avLst/>
              <a:gdLst>
                <a:gd name="connsiteX0" fmla="*/ 0 w 1189082"/>
                <a:gd name="connsiteY0" fmla="*/ 580118 h 1160235"/>
                <a:gd name="connsiteX1" fmla="*/ 594541 w 1189082"/>
                <a:gd name="connsiteY1" fmla="*/ 0 h 1160235"/>
                <a:gd name="connsiteX2" fmla="*/ 1189082 w 1189082"/>
                <a:gd name="connsiteY2" fmla="*/ 580118 h 1160235"/>
                <a:gd name="connsiteX3" fmla="*/ 594541 w 1189082"/>
                <a:gd name="connsiteY3" fmla="*/ 1160236 h 1160235"/>
                <a:gd name="connsiteX4" fmla="*/ 0 w 1189082"/>
                <a:gd name="connsiteY4" fmla="*/ 580118 h 1160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9082" h="1160235">
                  <a:moveTo>
                    <a:pt x="0" y="580118"/>
                  </a:moveTo>
                  <a:cubicBezTo>
                    <a:pt x="0" y="259728"/>
                    <a:pt x="266185" y="0"/>
                    <a:pt x="594541" y="0"/>
                  </a:cubicBezTo>
                  <a:cubicBezTo>
                    <a:pt x="922897" y="0"/>
                    <a:pt x="1189082" y="259728"/>
                    <a:pt x="1189082" y="580118"/>
                  </a:cubicBezTo>
                  <a:cubicBezTo>
                    <a:pt x="1189082" y="900508"/>
                    <a:pt x="922897" y="1160236"/>
                    <a:pt x="594541" y="1160236"/>
                  </a:cubicBezTo>
                  <a:cubicBezTo>
                    <a:pt x="266185" y="1160236"/>
                    <a:pt x="0" y="900508"/>
                    <a:pt x="0" y="580118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11250264"/>
                <a:satOff val="-16880"/>
                <a:lumOff val="-2745"/>
                <a:alphaOff val="0"/>
              </a:schemeClr>
            </a:fillRef>
            <a:effectRef idx="0">
              <a:schemeClr val="accent3">
                <a:hueOff val="11250264"/>
                <a:satOff val="-16880"/>
                <a:lumOff val="-274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4297" tIns="180072" rIns="184297" bIns="180072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r-Cyrl-RS" sz="800" kern="1200" dirty="0">
                  <a:solidFill>
                    <a:schemeClr val="bg1"/>
                  </a:solidFill>
                </a:rPr>
                <a:t>Капитални издаци </a:t>
              </a:r>
              <a:r>
                <a:rPr lang="sr-Cyrl-RS" sz="800" kern="1200" dirty="0" smtClean="0">
                  <a:solidFill>
                    <a:schemeClr val="bg1"/>
                  </a:solidFill>
                </a:rPr>
                <a:t>893.711.000 </a:t>
              </a:r>
              <a:r>
                <a:rPr lang="sr-Cyrl-RS" sz="800" kern="1200" dirty="0">
                  <a:solidFill>
                    <a:schemeClr val="bg1"/>
                  </a:solidFill>
                </a:rPr>
                <a:t>динара</a:t>
              </a:r>
              <a:endParaRPr lang="en-US" sz="800" kern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15499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E0A478F6-E136-4D8F-AFEC-D3F880B13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sz="3200" b="1" dirty="0"/>
              <a:t>Структура планираних расхода и издатака буџета</a:t>
            </a:r>
            <a:r>
              <a:rPr lang="sr-Cyrl-RS" b="1" dirty="0"/>
              <a:t> </a:t>
            </a:r>
            <a:r>
              <a:rPr lang="sr-Cyrl-RS" sz="3200" b="1" dirty="0"/>
              <a:t>за </a:t>
            </a:r>
            <a:r>
              <a:rPr lang="sr-Cyrl-RS" sz="3200" b="1" dirty="0" smtClean="0"/>
              <a:t>2019. </a:t>
            </a:r>
            <a:r>
              <a:rPr lang="sr-Cyrl-RS" sz="3200" b="1" dirty="0"/>
              <a:t>годину</a:t>
            </a:r>
            <a:endParaRPr lang="en-US" sz="3200" b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90DA96AB-1BB4-4AFB-8B9B-A1AEF83C5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17</a:t>
            </a:fld>
            <a:endParaRPr lang="en-US"/>
          </a:p>
        </p:txBody>
      </p:sp>
      <p:graphicFrame>
        <p:nvGraphicFramePr>
          <p:cNvPr id="6" name="Chart 5">
            <a:extLst>
              <a:ext uri="{FF2B5EF4-FFF2-40B4-BE49-F238E27FC236}">
                <a16:creationId xmlns:xdr="http://schemas.openxmlformats.org/drawingml/2006/spreadsheetDrawing" xmlns="" xmlns:a16="http://schemas.microsoft.com/office/drawing/2014/main" xmlns:lc="http://schemas.openxmlformats.org/drawingml/2006/lockedCanvas" id="{A58B7940-79B6-454A-BE8A-26FB06AC5A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1979961"/>
              </p:ext>
            </p:extLst>
          </p:nvPr>
        </p:nvGraphicFramePr>
        <p:xfrm>
          <a:off x="179512" y="1340768"/>
          <a:ext cx="8816627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xdr="http://schemas.openxmlformats.org/drawingml/2006/spreadsheetDrawing" xmlns:a16="http://schemas.microsoft.com/office/drawing/2014/main" xmlns="" xmlns:lc="http://schemas.openxmlformats.org/drawingml/2006/lockedCanvas" id="{A58B7940-79B6-454A-BE8A-26FB06AC5A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5893907"/>
              </p:ext>
            </p:extLst>
          </p:nvPr>
        </p:nvGraphicFramePr>
        <p:xfrm>
          <a:off x="-2047875" y="-366712"/>
          <a:ext cx="13239750" cy="7591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xdr="http://schemas.openxmlformats.org/drawingml/2006/spreadsheetDrawing" xmlns="" xmlns:a16="http://schemas.microsoft.com/office/drawing/2014/main" xmlns:lc="http://schemas.openxmlformats.org/drawingml/2006/lockedCanvas" id="{A58B7940-79B6-454A-BE8A-26FB06AC5A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7608386"/>
              </p:ext>
            </p:extLst>
          </p:nvPr>
        </p:nvGraphicFramePr>
        <p:xfrm>
          <a:off x="-1908720" y="188640"/>
          <a:ext cx="13239750" cy="7591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886756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6A0B630F-14B2-42B9-BEA6-2F17C9171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xmlns="" id="{AD40CA36-5D78-46A7-9FF9-18457350541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1938"/>
            <a:ext cx="8229600" cy="830262"/>
          </a:xfrm>
        </p:spPr>
        <p:txBody>
          <a:bodyPr/>
          <a:lstStyle/>
          <a:p>
            <a:r>
              <a:rPr lang="sr-Cyrl-RS" sz="2800" dirty="0"/>
              <a:t>Шта се променило у односу на </a:t>
            </a:r>
            <a:r>
              <a:rPr lang="sr-Cyrl-RS" sz="2800" dirty="0" smtClean="0"/>
              <a:t>2020. </a:t>
            </a:r>
            <a:r>
              <a:rPr lang="sr-Cyrl-RS" sz="2800" dirty="0"/>
              <a:t>годину?</a:t>
            </a:r>
            <a:endParaRPr lang="sr-Latn-RS" altLang="en-US" sz="2800" dirty="0"/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xmlns="" id="{A6D2914F-D23D-411A-9ED1-117D61D1EA5B}"/>
              </a:ext>
            </a:extLst>
          </p:cNvPr>
          <p:cNvSpPr>
            <a:spLocks noGrp="1" noChangeArrowheads="1"/>
          </p:cNvSpPr>
          <p:nvPr>
            <p:ph sz="half" idx="4294967295"/>
          </p:nvPr>
        </p:nvSpPr>
        <p:spPr>
          <a:xfrm>
            <a:off x="914400" y="1092200"/>
            <a:ext cx="8229600" cy="1130300"/>
          </a:xfrm>
        </p:spPr>
        <p:txBody>
          <a:bodyPr>
            <a:normAutofit/>
          </a:bodyPr>
          <a:lstStyle/>
          <a:p>
            <a:pPr marL="28575" indent="0" algn="just">
              <a:buNone/>
            </a:pPr>
            <a:r>
              <a:rPr lang="sr-Cyrl-RS" sz="2000" dirty="0"/>
              <a:t>Укупни трошкови наше општине у </a:t>
            </a:r>
            <a:r>
              <a:rPr lang="sr-Cyrl-RS" sz="2000" dirty="0" smtClean="0"/>
              <a:t>2021. </a:t>
            </a:r>
            <a:r>
              <a:rPr lang="sr-Cyrl-RS" sz="2000" dirty="0"/>
              <a:t>години су се </a:t>
            </a:r>
            <a:r>
              <a:rPr lang="sr-Cyrl-RS" sz="2000" dirty="0" smtClean="0"/>
              <a:t>повећали </a:t>
            </a:r>
            <a:r>
              <a:rPr lang="sr-Cyrl-RS" sz="2000" dirty="0"/>
              <a:t>у односу на последњу измену Одлуке о буџету за </a:t>
            </a:r>
            <a:r>
              <a:rPr lang="sr-Cyrl-RS" sz="2000" dirty="0" smtClean="0"/>
              <a:t>2020. </a:t>
            </a:r>
            <a:r>
              <a:rPr lang="sr-Cyrl-RS" sz="2000" dirty="0"/>
              <a:t>годину за </a:t>
            </a:r>
            <a:r>
              <a:rPr lang="sr-Cyrl-RS" sz="2000" dirty="0" smtClean="0"/>
              <a:t>68</a:t>
            </a:r>
            <a:r>
              <a:rPr lang="sr-Latn-RS" sz="2000" dirty="0" smtClean="0"/>
              <a:t>.000.000</a:t>
            </a:r>
            <a:r>
              <a:rPr lang="sr-Cyrl-RS" sz="2000" dirty="0" smtClean="0"/>
              <a:t> </a:t>
            </a:r>
            <a:r>
              <a:rPr lang="sr-Cyrl-RS" sz="2000" dirty="0"/>
              <a:t>динара, односно за </a:t>
            </a:r>
            <a:r>
              <a:rPr lang="sr-Cyrl-RS" sz="2000" dirty="0" smtClean="0"/>
              <a:t>3</a:t>
            </a:r>
            <a:r>
              <a:rPr lang="sr-Latn-RS" sz="2000" dirty="0" smtClean="0"/>
              <a:t>,</a:t>
            </a:r>
            <a:r>
              <a:rPr lang="sr-Cyrl-RS" sz="2000" dirty="0" smtClean="0"/>
              <a:t>05</a:t>
            </a:r>
            <a:r>
              <a:rPr lang="sr-Cyrl-RS" sz="2000" b="1" dirty="0" smtClean="0"/>
              <a:t>%</a:t>
            </a:r>
            <a:r>
              <a:rPr lang="sr-Cyrl-RS" sz="2000" dirty="0" smtClean="0"/>
              <a:t>.</a:t>
            </a:r>
            <a:endParaRPr lang="en-US" sz="2000" dirty="0"/>
          </a:p>
          <a:p>
            <a:pPr marL="28575" indent="0" eaLnBrk="1" hangingPunct="1">
              <a:buFontTx/>
              <a:buNone/>
            </a:pPr>
            <a:endParaRPr lang="sr-Latn-RS" altLang="en-US" sz="2000" dirty="0"/>
          </a:p>
        </p:txBody>
      </p:sp>
      <p:sp>
        <p:nvSpPr>
          <p:cNvPr id="16388" name="Rectangle 4">
            <a:extLst>
              <a:ext uri="{FF2B5EF4-FFF2-40B4-BE49-F238E27FC236}">
                <a16:creationId xmlns:a16="http://schemas.microsoft.com/office/drawing/2014/main" xmlns="" id="{6A4A0EB2-2045-4442-9D4F-6BDC72C16654}"/>
              </a:ext>
            </a:extLst>
          </p:cNvPr>
          <p:cNvSpPr>
            <a:spLocks noGrp="1" noChangeArrowheads="1"/>
          </p:cNvSpPr>
          <p:nvPr>
            <p:ph sz="quarter" idx="4294967295"/>
          </p:nvPr>
        </p:nvSpPr>
        <p:spPr>
          <a:xfrm>
            <a:off x="2292350" y="2587625"/>
            <a:ext cx="6851650" cy="1468438"/>
          </a:xfrm>
        </p:spPr>
        <p:txBody>
          <a:bodyPr rtlCol="0">
            <a:normAutofit/>
          </a:bodyPr>
          <a:lstStyle/>
          <a:p>
            <a:pPr lvl="0"/>
            <a:r>
              <a:rPr lang="sr-Cyrl-RS" sz="1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Коришћење роба и услуга</a:t>
            </a:r>
            <a:r>
              <a:rPr lang="sr-Cyrl-RS" sz="1700" dirty="0"/>
              <a:t> </a:t>
            </a:r>
            <a:r>
              <a:rPr lang="sr-Cyrl-RS" sz="1700" b="0" dirty="0"/>
              <a:t>су </a:t>
            </a:r>
            <a:r>
              <a:rPr lang="sr-Cyrl-RS" sz="1700" b="0" dirty="0" smtClean="0"/>
              <a:t>смањени </a:t>
            </a:r>
            <a:r>
              <a:rPr lang="sr-Cyrl-RS" sz="1700" b="0" dirty="0"/>
              <a:t>за</a:t>
            </a:r>
            <a:r>
              <a:rPr lang="sr-Cyrl-RS" sz="1700" b="0" dirty="0">
                <a:solidFill>
                  <a:srgbClr val="FF0000"/>
                </a:solidFill>
              </a:rPr>
              <a:t> </a:t>
            </a:r>
            <a:r>
              <a:rPr lang="sr-Cyrl-RS" sz="1700" b="0" dirty="0" smtClean="0"/>
              <a:t>112</a:t>
            </a:r>
            <a:r>
              <a:rPr lang="sr-Latn-RS" sz="1700" b="0" dirty="0" smtClean="0"/>
              <a:t>.</a:t>
            </a:r>
            <a:r>
              <a:rPr lang="sr-Cyrl-RS" sz="1700" b="0" dirty="0" smtClean="0"/>
              <a:t>164.280 </a:t>
            </a:r>
            <a:r>
              <a:rPr lang="sr-Cyrl-RS" sz="1700" b="0" dirty="0" smtClean="0">
                <a:latin typeface="Arial" panose="020B0604020202020204" pitchFamily="34" charset="0"/>
                <a:cs typeface="Arial" panose="020B0604020202020204" pitchFamily="34" charset="0"/>
              </a:rPr>
              <a:t>дина</a:t>
            </a:r>
            <a:r>
              <a:rPr lang="sr-Cyrl-R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ра</a:t>
            </a:r>
            <a:r>
              <a:rPr lang="sr-Cyrl-RS" sz="1700" b="1" dirty="0" smtClean="0">
                <a:solidFill>
                  <a:schemeClr val="hlink"/>
                </a:solidFill>
                <a:ea typeface="SimSun" panose="02010600030101010101" pitchFamily="2" charset="-122"/>
              </a:rPr>
              <a:t>;</a:t>
            </a:r>
            <a:endParaRPr lang="sr-Latn-RS" sz="1700" b="1" dirty="0" smtClean="0">
              <a:solidFill>
                <a:schemeClr val="hlink"/>
              </a:solidFill>
              <a:ea typeface="SimSun" panose="02010600030101010101" pitchFamily="2" charset="-122"/>
            </a:endParaRPr>
          </a:p>
          <a:p>
            <a:r>
              <a:rPr lang="ru-RU" altLang="en-US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Субвенције</a:t>
            </a:r>
            <a:r>
              <a:rPr lang="ru-RU" altLang="en-US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су </a:t>
            </a:r>
            <a:r>
              <a:rPr lang="ru-RU" altLang="en-US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смањене </a:t>
            </a:r>
            <a:r>
              <a:rPr lang="ru-RU" alt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RU" altLang="en-US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47.888.795 </a:t>
            </a:r>
            <a:r>
              <a:rPr lang="ru-RU" alt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динара</a:t>
            </a:r>
          </a:p>
          <a:p>
            <a:r>
              <a:rPr lang="ru-RU" sz="1800" dirty="0">
                <a:solidFill>
                  <a:srgbClr val="FF0000"/>
                </a:solidFill>
                <a:ea typeface="SimSun" panose="02010600030101010101" pitchFamily="2" charset="-122"/>
              </a:rPr>
              <a:t>Расходи за социјалну заштиту </a:t>
            </a:r>
            <a:r>
              <a:rPr lang="ru-RU" sz="1800" b="0" dirty="0">
                <a:ea typeface="SimSun" panose="02010600030101010101" pitchFamily="2" charset="-122"/>
              </a:rPr>
              <a:t>су </a:t>
            </a:r>
            <a:r>
              <a:rPr lang="ru-RU" sz="1800" b="0" dirty="0" smtClean="0">
                <a:ea typeface="SimSun" panose="02010600030101010101" pitchFamily="2" charset="-122"/>
              </a:rPr>
              <a:t>смањени </a:t>
            </a:r>
            <a:r>
              <a:rPr lang="ru-RU" sz="1800" b="0" dirty="0">
                <a:ea typeface="SimSun" panose="02010600030101010101" pitchFamily="2" charset="-122"/>
              </a:rPr>
              <a:t>за </a:t>
            </a:r>
            <a:r>
              <a:rPr lang="ru-RU" sz="1800" b="0" dirty="0" smtClean="0">
                <a:ea typeface="SimSun" panose="02010600030101010101" pitchFamily="2" charset="-122"/>
              </a:rPr>
              <a:t>5.172.000 </a:t>
            </a:r>
            <a:r>
              <a:rPr lang="ru-RU" sz="1800" b="0" dirty="0">
                <a:ea typeface="SimSun" panose="02010600030101010101" pitchFamily="2" charset="-122"/>
              </a:rPr>
              <a:t>динара</a:t>
            </a:r>
          </a:p>
          <a:p>
            <a:pPr lvl="0"/>
            <a:endParaRPr lang="ru-RU" sz="1700" dirty="0">
              <a:ea typeface="SimSun" panose="02010600030101010101" pitchFamily="2" charset="-122"/>
            </a:endParaRPr>
          </a:p>
        </p:txBody>
      </p:sp>
      <p:sp>
        <p:nvSpPr>
          <p:cNvPr id="17413" name="Rectangle 5">
            <a:extLst>
              <a:ext uri="{FF2B5EF4-FFF2-40B4-BE49-F238E27FC236}">
                <a16:creationId xmlns:a16="http://schemas.microsoft.com/office/drawing/2014/main" xmlns="" id="{DF5F1BD0-CA20-43F9-91B5-9B94D8254D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522787"/>
            <a:ext cx="7067128" cy="2146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>
              <a:buFont typeface="Arial" panose="020B0604020202020204" pitchFamily="34" charset="0"/>
              <a:buChar char="•"/>
            </a:pPr>
            <a:r>
              <a:rPr lang="sr-Cyrl-RS" sz="17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Расходи за запослене </a:t>
            </a:r>
            <a:r>
              <a:rPr lang="sr-Cyrl-RS" sz="17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RS" sz="1700" dirty="0"/>
              <a:t>повећани су за </a:t>
            </a:r>
            <a:r>
              <a:rPr lang="sr-Cyrl-RS" sz="1700" dirty="0" smtClean="0"/>
              <a:t>10.201.795 </a:t>
            </a:r>
            <a:r>
              <a:rPr lang="sr-Cyrl-RS" sz="1700" dirty="0"/>
              <a:t>динара;</a:t>
            </a:r>
            <a:endParaRPr lang="en-US" sz="1700" dirty="0"/>
          </a:p>
          <a:p>
            <a:pPr lvl="0">
              <a:spcBef>
                <a:spcPct val="20000"/>
              </a:spcBef>
              <a:buFontTx/>
              <a:buChar char="•"/>
            </a:pPr>
            <a:r>
              <a:rPr lang="ru-RU" sz="2000" b="1" dirty="0" smtClean="0">
                <a:solidFill>
                  <a:srgbClr val="0070C0"/>
                </a:solidFill>
                <a:ea typeface="SimSun" panose="02010600030101010101" pitchFamily="2" charset="-122"/>
              </a:rPr>
              <a:t>Остали расходи </a:t>
            </a:r>
            <a:r>
              <a:rPr lang="ru-RU" sz="2000" dirty="0" smtClean="0">
                <a:ea typeface="SimSun" panose="02010600030101010101" pitchFamily="2" charset="-122"/>
              </a:rPr>
              <a:t>су повећани за 435.208 динара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sr-Cyrl-RS" alt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Средства </a:t>
            </a:r>
            <a:r>
              <a:rPr lang="sr-Cyrl-RS" alt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резерве </a:t>
            </a:r>
            <a:r>
              <a:rPr lang="sr-Cyrl-R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су повећана </a:t>
            </a:r>
            <a:r>
              <a:rPr lang="sr-Cyrl-R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за</a:t>
            </a:r>
            <a:r>
              <a:rPr lang="sr-Cyrl-RS" alt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R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22.044.800 динара</a:t>
            </a:r>
            <a:endParaRPr lang="sr-Latn-R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ct val="20000"/>
              </a:spcBef>
              <a:buFontTx/>
              <a:buChar char="•"/>
            </a:pPr>
            <a:r>
              <a:rPr lang="ru-RU" sz="2000" b="1" dirty="0">
                <a:solidFill>
                  <a:srgbClr val="0070C0"/>
                </a:solidFill>
                <a:ea typeface="SimSun" panose="02010600030101010101" pitchFamily="2" charset="-122"/>
              </a:rPr>
              <a:t>Дотације и трансфери </a:t>
            </a:r>
            <a:r>
              <a:rPr lang="ru-RU" sz="2000" dirty="0">
                <a:ea typeface="SimSun" panose="02010600030101010101" pitchFamily="2" charset="-122"/>
              </a:rPr>
              <a:t>су </a:t>
            </a:r>
            <a:r>
              <a:rPr lang="ru-RU" sz="2000" dirty="0" smtClean="0">
                <a:ea typeface="SimSun" panose="02010600030101010101" pitchFamily="2" charset="-122"/>
              </a:rPr>
              <a:t>повећани </a:t>
            </a:r>
            <a:r>
              <a:rPr lang="ru-RU" sz="2000" dirty="0">
                <a:ea typeface="SimSun" panose="02010600030101010101" pitchFamily="2" charset="-122"/>
              </a:rPr>
              <a:t>за </a:t>
            </a:r>
            <a:r>
              <a:rPr lang="ru-RU" sz="2000" dirty="0" smtClean="0">
                <a:ea typeface="SimSun" panose="02010600030101010101" pitchFamily="2" charset="-122"/>
              </a:rPr>
              <a:t>5.172.000 </a:t>
            </a:r>
            <a:r>
              <a:rPr lang="ru-RU" sz="2000" dirty="0">
                <a:ea typeface="SimSun" panose="02010600030101010101" pitchFamily="2" charset="-122"/>
              </a:rPr>
              <a:t>динара</a:t>
            </a:r>
            <a:r>
              <a:rPr lang="ru-RU" sz="2000" b="1" dirty="0">
                <a:solidFill>
                  <a:schemeClr val="hlink"/>
                </a:solidFill>
                <a:ea typeface="SimSun" panose="02010600030101010101" pitchFamily="2" charset="-122"/>
              </a:rPr>
              <a:t>;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ru-RU" alt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Капитални издаци </a:t>
            </a:r>
            <a:r>
              <a:rPr lang="ru-RU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су </a:t>
            </a:r>
            <a:r>
              <a:rPr lang="ru-RU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повећани </a:t>
            </a:r>
            <a:r>
              <a:rPr lang="ru-RU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RU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193.399.272динара</a:t>
            </a:r>
            <a:endParaRPr lang="ru-RU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  <a:buFontTx/>
              <a:buChar char="•"/>
            </a:pPr>
            <a:endParaRPr lang="ru-RU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  <a:buFontTx/>
              <a:buChar char="•"/>
            </a:pPr>
            <a:endParaRPr lang="ru-RU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20000"/>
              </a:spcBef>
            </a:pPr>
            <a:endParaRPr lang="ru-RU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20000"/>
              </a:spcBef>
              <a:buFontTx/>
              <a:buChar char="•"/>
            </a:pPr>
            <a:endParaRPr lang="sr-Latn-R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4" name="AutoShape 6">
            <a:extLst>
              <a:ext uri="{FF2B5EF4-FFF2-40B4-BE49-F238E27FC236}">
                <a16:creationId xmlns:a16="http://schemas.microsoft.com/office/drawing/2014/main" xmlns="" id="{46E92AF2-1D0D-4B90-B2B5-36E571FEE8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3938" y="2820988"/>
            <a:ext cx="485775" cy="977900"/>
          </a:xfrm>
          <a:prstGeom prst="downArrow">
            <a:avLst>
              <a:gd name="adj1" fmla="val 50000"/>
              <a:gd name="adj2" fmla="val 50327"/>
            </a:avLst>
          </a:prstGeom>
          <a:solidFill>
            <a:srgbClr val="FF0000"/>
          </a:solidFill>
          <a:ln w="15875">
            <a:solidFill>
              <a:srgbClr val="739CC3"/>
            </a:solidFill>
            <a:miter lim="800000"/>
            <a:headEnd/>
            <a:tailEnd/>
          </a:ln>
        </p:spPr>
        <p:txBody>
          <a:bodyPr vert="eaVert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sr-Latn-R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5" name="AutoShape 7">
            <a:extLst>
              <a:ext uri="{FF2B5EF4-FFF2-40B4-BE49-F238E27FC236}">
                <a16:creationId xmlns:a16="http://schemas.microsoft.com/office/drawing/2014/main" xmlns="" id="{E8CC32D7-D5E1-4181-896E-E3B5107086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1450" y="4625975"/>
            <a:ext cx="485775" cy="917575"/>
          </a:xfrm>
          <a:prstGeom prst="upArrow">
            <a:avLst>
              <a:gd name="adj1" fmla="val 50000"/>
              <a:gd name="adj2" fmla="val 47222"/>
            </a:avLst>
          </a:prstGeom>
          <a:solidFill>
            <a:srgbClr val="3366FF"/>
          </a:solidFill>
          <a:ln w="15875">
            <a:solidFill>
              <a:srgbClr val="739CC3"/>
            </a:solidFill>
            <a:miter lim="800000"/>
            <a:headEnd/>
            <a:tailEnd/>
          </a:ln>
        </p:spPr>
        <p:txBody>
          <a:bodyPr vert="eaVert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sr-Latn-R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1605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8396" y="116632"/>
            <a:ext cx="7787208" cy="778098"/>
          </a:xfrm>
        </p:spPr>
        <p:txBody>
          <a:bodyPr>
            <a:normAutofit/>
          </a:bodyPr>
          <a:lstStyle/>
          <a:p>
            <a:r>
              <a:rPr lang="sr-Cyrl-RS" sz="3000" b="1" dirty="0"/>
              <a:t>Расходи буџета по програмима</a:t>
            </a:r>
            <a:endParaRPr lang="en-US" sz="3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F9E40ABB-A4CD-4E37-AFCB-CC1877536E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5472968"/>
              </p:ext>
            </p:extLst>
          </p:nvPr>
        </p:nvGraphicFramePr>
        <p:xfrm>
          <a:off x="91846" y="980729"/>
          <a:ext cx="8960308" cy="5682667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4696178">
                  <a:extLst>
                    <a:ext uri="{9D8B030D-6E8A-4147-A177-3AD203B41FA5}">
                      <a16:colId xmlns:a16="http://schemas.microsoft.com/office/drawing/2014/main" xmlns="" val="1754900752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xmlns="" val="826029379"/>
                    </a:ext>
                  </a:extLst>
                </a:gridCol>
                <a:gridCol w="1743850">
                  <a:extLst>
                    <a:ext uri="{9D8B030D-6E8A-4147-A177-3AD203B41FA5}">
                      <a16:colId xmlns:a16="http://schemas.microsoft.com/office/drawing/2014/main" xmlns="" val="2943394881"/>
                    </a:ext>
                  </a:extLst>
                </a:gridCol>
              </a:tblGrid>
              <a:tr h="447100"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Назив програма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Средства из Одлуке о буџету за </a:t>
                      </a:r>
                      <a:r>
                        <a:rPr lang="sr-Cyrl-RS" sz="1200" dirty="0" smtClean="0"/>
                        <a:t>2021. </a:t>
                      </a:r>
                      <a:r>
                        <a:rPr lang="sr-Cyrl-RS" sz="1200" dirty="0"/>
                        <a:t>годину  (износ у динарима)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%  буџета по програму 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7739698"/>
                  </a:ext>
                </a:extLst>
              </a:tr>
              <a:tr h="262879">
                <a:tc>
                  <a:txBody>
                    <a:bodyPr/>
                    <a:lstStyle/>
                    <a:p>
                      <a:r>
                        <a:rPr lang="sr-Cyrl-RS" sz="1200" kern="1200" dirty="0">
                          <a:effectLst/>
                        </a:rPr>
                        <a:t>Програм 1. Становање, урбанизам и просторно планирање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56.860.000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2,47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02703372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2. Комуналне делатности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576.950.000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25,07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98863823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3. Локални економски развој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27.000.000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1,17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08287674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4. Развој туризма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285.000.000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12,40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67397033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5. Пољопривреда и рурални развој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140.050.000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6,09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52443609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6. Заштита животне средине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1.750.000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0,08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5616700"/>
                  </a:ext>
                </a:extLst>
              </a:tr>
              <a:tr h="324868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7. Организација саобраћаја и саобраћајна инфраструктура 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278.500.000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12,10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00143352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8. Предшколско васпитање и образовање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125.701.000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5,46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86219187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9. Основно образовање и васпитање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44.505.000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1,93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66556103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200" dirty="0"/>
                        <a:t>Програм 10. Средње образовање и васпитање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10.360.000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0,45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15389646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11. Социјална и дечија заштита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79.635.000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3,46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14730366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12. Здравствена заштита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11.600.000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0,50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43777792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13. Развој културе и информисања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71.594.000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3,11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84141709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14. Развој спорта и омладине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197.802.000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8,60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12639953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15. Опште услуге локалне самоуправе 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360.803.000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15,68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49910891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16. Политички систем локалне самоуправе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32.890.000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1,43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66446889"/>
                  </a:ext>
                </a:extLst>
              </a:tr>
              <a:tr h="287707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17. Енергетска ефикасност  и обновљиви извори енергије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0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9978124"/>
                  </a:ext>
                </a:extLst>
              </a:tr>
              <a:tr h="357680">
                <a:tc>
                  <a:txBody>
                    <a:bodyPr/>
                    <a:lstStyle/>
                    <a:p>
                      <a:r>
                        <a:rPr lang="sr-Cyrl-RS" sz="1400" dirty="0"/>
                        <a:t>Укупни расходи по програмима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/>
                        <a:t>2.301.000.000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901152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2740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52650"/>
            <a:ext cx="2000250" cy="152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680689"/>
            <a:ext cx="2099346" cy="13981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096" y="282821"/>
            <a:ext cx="2387702" cy="15016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21" y="4380443"/>
            <a:ext cx="1905000" cy="13156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31642"/>
            <a:ext cx="2021893" cy="12813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801" y="454268"/>
            <a:ext cx="2061254" cy="11587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4832648"/>
            <a:ext cx="1746251" cy="13096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360429"/>
            <a:ext cx="2270541" cy="110936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4743623"/>
            <a:ext cx="1728796" cy="139871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806" y="4863604"/>
            <a:ext cx="2137249" cy="1158749"/>
          </a:xfrm>
          <a:prstGeom prst="rect">
            <a:avLst/>
          </a:prstGeom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211" y="2359805"/>
            <a:ext cx="2246728" cy="1719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4" descr="Ð ÐµÐ·ÑÐ»ÑÐ°Ñ ÑÐ»Ð¸ÐºÐ° Ð·Ð° slike opstine Äajeti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Latn-RS"/>
          </a:p>
        </p:txBody>
      </p:sp>
      <p:pic>
        <p:nvPicPr>
          <p:cNvPr id="1030" name="Picture 6" descr="Ð ÐµÐ·ÑÐ»ÑÐ°Ñ ÑÐ»Ð¸ÐºÐ° Ð·Ð° slike opstine Äajetina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07" y="118861"/>
            <a:ext cx="2286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8" descr="Ð ÐµÐ·ÑÐ»ÑÐ°Ñ ÑÐ»Ð¸ÐºÐ° Ð·Ð° slike zlatibor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Latn-RS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041" y="181104"/>
            <a:ext cx="2387702" cy="1794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20358"/>
            <a:ext cx="2252221" cy="1596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60337"/>
            <a:ext cx="249555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07" y="4143496"/>
            <a:ext cx="2619375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078" y="4254801"/>
            <a:ext cx="247650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096" y="4440421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307236"/>
            <a:ext cx="2571750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670875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sr-Cyrl-RS" sz="3100" b="1" dirty="0"/>
              <a:t>Структура расхода по </a:t>
            </a:r>
            <a:r>
              <a:rPr lang="sr-Cyrl-RS" sz="3100" b="1" dirty="0" smtClean="0"/>
              <a:t>буџетским</a:t>
            </a:r>
            <a:r>
              <a:rPr lang="en-US" sz="3100" b="1" smtClean="0"/>
              <a:t/>
            </a:r>
            <a:br>
              <a:rPr lang="en-US" sz="3100" b="1" smtClean="0"/>
            </a:br>
            <a:r>
              <a:rPr lang="en-US" sz="3100" b="1"/>
              <a:t> </a:t>
            </a:r>
            <a:r>
              <a:rPr lang="en-US" sz="3100" b="1" smtClean="0"/>
              <a:t>                        </a:t>
            </a:r>
            <a:r>
              <a:rPr lang="sr-Cyrl-RS" sz="3100" b="1" smtClean="0"/>
              <a:t> </a:t>
            </a:r>
            <a:r>
              <a:rPr lang="sr-Cyrl-RS" sz="3100" b="1" dirty="0"/>
              <a:t>програмима</a:t>
            </a:r>
            <a:endParaRPr lang="en-US" sz="2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graphicFrame>
        <p:nvGraphicFramePr>
          <p:cNvPr id="5" name="Chart 4">
            <a:extLst>
              <a:ext uri="{FF2B5EF4-FFF2-40B4-BE49-F238E27FC236}">
                <a16:creationId xmlns:xdr="http://schemas.openxmlformats.org/drawingml/2006/spreadsheetDrawing" xmlns="" xmlns:a16="http://schemas.microsoft.com/office/drawing/2014/main" xmlns:lc="http://schemas.openxmlformats.org/drawingml/2006/lockedCanvas" id="{E67EA4FA-4D59-480A-942F-8112EB0273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9600559"/>
              </p:ext>
            </p:extLst>
          </p:nvPr>
        </p:nvGraphicFramePr>
        <p:xfrm>
          <a:off x="683568" y="1196752"/>
          <a:ext cx="7560840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lc="http://schemas.openxmlformats.org/drawingml/2006/lockedCanvas" xmlns:a16="http://schemas.microsoft.com/office/drawing/2014/main" xmlns="" xmlns:xdr="http://schemas.openxmlformats.org/drawingml/2006/spreadsheetDrawing" id="{A58B7940-79B6-454A-BE8A-26FB06AC5A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8272419"/>
              </p:ext>
            </p:extLst>
          </p:nvPr>
        </p:nvGraphicFramePr>
        <p:xfrm>
          <a:off x="-2047875" y="-366712"/>
          <a:ext cx="13239750" cy="7591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xdr="http://schemas.openxmlformats.org/drawingml/2006/spreadsheetDrawing" xmlns:a16="http://schemas.microsoft.com/office/drawing/2014/main" xmlns="" xmlns:lc="http://schemas.openxmlformats.org/drawingml/2006/lockedCanvas" id="{E67EA4FA-4D59-480A-942F-8112EB0273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7863740"/>
              </p:ext>
            </p:extLst>
          </p:nvPr>
        </p:nvGraphicFramePr>
        <p:xfrm>
          <a:off x="827584" y="980728"/>
          <a:ext cx="8856984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lc="http://schemas.openxmlformats.org/drawingml/2006/lockedCanvas" xmlns:a16="http://schemas.microsoft.com/office/drawing/2014/main" xmlns="" xmlns:xdr="http://schemas.openxmlformats.org/drawingml/2006/spreadsheetDrawing" id="{E67EA4FA-4D59-480A-942F-8112EB0273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2918450"/>
              </p:ext>
            </p:extLst>
          </p:nvPr>
        </p:nvGraphicFramePr>
        <p:xfrm>
          <a:off x="755576" y="620688"/>
          <a:ext cx="9073008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E67EA4FA-4D59-480A-942F-8112EB0273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7053818"/>
              </p:ext>
            </p:extLst>
          </p:nvPr>
        </p:nvGraphicFramePr>
        <p:xfrm>
          <a:off x="755576" y="764704"/>
          <a:ext cx="8968283" cy="5568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3453394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sz="3000" b="1" dirty="0"/>
              <a:t>Расходи буџета расподељени по директним и индиректним буџетским корисницима</a:t>
            </a:r>
            <a:endParaRPr lang="en-US" sz="3000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2760358"/>
              </p:ext>
            </p:extLst>
          </p:nvPr>
        </p:nvGraphicFramePr>
        <p:xfrm>
          <a:off x="683568" y="1340768"/>
          <a:ext cx="7488833" cy="4143831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57754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42784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428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4058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4559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Р. </a:t>
                      </a:r>
                      <a:r>
                        <a:rPr lang="en-US" sz="1200" dirty="0" err="1">
                          <a:effectLst/>
                        </a:rPr>
                        <a:t>бр</a:t>
                      </a:r>
                      <a:r>
                        <a:rPr lang="en-US" sz="1200" dirty="0">
                          <a:effectLst/>
                        </a:rPr>
                        <a:t>.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Назив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sr-Cyrl-RS" sz="1200" dirty="0">
                          <a:effectLst/>
                        </a:rPr>
                        <a:t>буџетског </a:t>
                      </a:r>
                      <a:r>
                        <a:rPr lang="en-US" sz="1200" dirty="0" err="1">
                          <a:effectLst/>
                        </a:rPr>
                        <a:t>корисника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Средства из Одлуке о буџету за </a:t>
                      </a:r>
                      <a:r>
                        <a:rPr lang="sr-Cyrl-RS" sz="1200" dirty="0" smtClean="0"/>
                        <a:t>2021. </a:t>
                      </a:r>
                      <a:r>
                        <a:rPr lang="sr-Cyrl-RS" sz="1200" dirty="0"/>
                        <a:t>годину  (износ у динарима)</a:t>
                      </a:r>
                      <a:endParaRPr lang="en-US" sz="1200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%  буџета по кориснику</a:t>
                      </a:r>
                      <a:endParaRPr lang="en-US" sz="1200" dirty="0"/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1.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effectLst/>
                        </a:rPr>
                        <a:t>Скупштина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sr-Cyrl-RS" sz="1500" dirty="0">
                          <a:effectLst/>
                        </a:rPr>
                        <a:t>општине</a:t>
                      </a:r>
                      <a:endParaRPr lang="en-US" sz="15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18.730.000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0,81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472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2.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dirty="0">
                          <a:effectLst/>
                          <a:latin typeface="+mn-lt"/>
                          <a:ea typeface="Times New Roman"/>
                        </a:rPr>
                        <a:t>Председник општине</a:t>
                      </a:r>
                      <a:endParaRPr lang="en-US" sz="15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10.603.000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0,46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3.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dirty="0">
                          <a:effectLst/>
                        </a:rPr>
                        <a:t>Општинско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>
                          <a:effectLst/>
                        </a:rPr>
                        <a:t>веће</a:t>
                      </a:r>
                      <a:endParaRPr lang="en-US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3.557.000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0,16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4.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500" dirty="0" smtClean="0">
                          <a:effectLst/>
                        </a:rPr>
                        <a:t>Општинско правобранилаштво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3.327.000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0,14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5.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dirty="0" smtClean="0">
                          <a:effectLst/>
                          <a:latin typeface="Times New Roman"/>
                          <a:ea typeface="Times New Roman"/>
                        </a:rPr>
                        <a:t>Општинска управа</a:t>
                      </a:r>
                      <a:endParaRPr lang="en-US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1.865.606.000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81,09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336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6.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dirty="0" smtClean="0">
                          <a:effectLst/>
                        </a:rPr>
                        <a:t>Центар за социјални рад</a:t>
                      </a:r>
                      <a:endParaRPr lang="en-US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7.550.000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0,57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000" dirty="0" smtClean="0">
                          <a:effectLst/>
                        </a:rPr>
                        <a:t>7</a:t>
                      </a:r>
                      <a:r>
                        <a:rPr lang="en-US" sz="1000" dirty="0" smtClean="0">
                          <a:effectLst/>
                        </a:rPr>
                        <a:t>.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dirty="0" smtClean="0">
                          <a:effectLst/>
                        </a:rPr>
                        <a:t>Дом здрављаЧајетина</a:t>
                      </a:r>
                      <a:endParaRPr lang="en-US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9.400.000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0,41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000" dirty="0" smtClean="0">
                          <a:effectLst/>
                        </a:rPr>
                        <a:t>8</a:t>
                      </a:r>
                      <a:r>
                        <a:rPr lang="en-US" sz="1000" dirty="0" smtClean="0">
                          <a:effectLst/>
                        </a:rPr>
                        <a:t>.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dirty="0" smtClean="0">
                          <a:effectLst/>
                          <a:latin typeface="Times New Roman"/>
                          <a:ea typeface="Times New Roman"/>
                        </a:rPr>
                        <a:t>Основне школе</a:t>
                      </a:r>
                      <a:endParaRPr lang="en-US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44.505.000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1,93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9.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dirty="0" smtClean="0">
                          <a:effectLst/>
                          <a:latin typeface="Times New Roman"/>
                          <a:ea typeface="Times New Roman"/>
                        </a:rPr>
                        <a:t>Средња</a:t>
                      </a:r>
                      <a:r>
                        <a:rPr lang="sr-Cyrl-RS" sz="1500" baseline="0" dirty="0" smtClean="0">
                          <a:effectLst/>
                          <a:latin typeface="Times New Roman"/>
                          <a:ea typeface="Times New Roman"/>
                        </a:rPr>
                        <a:t> школа</a:t>
                      </a:r>
                      <a:endParaRPr lang="en-US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10.360.000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0,45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000" dirty="0" smtClean="0">
                          <a:effectLst/>
                        </a:rPr>
                        <a:t>10</a:t>
                      </a:r>
                      <a:r>
                        <a:rPr lang="en-US" sz="1000" dirty="0" smtClean="0">
                          <a:effectLst/>
                        </a:rPr>
                        <a:t>.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П</a:t>
                      </a:r>
                      <a:r>
                        <a:rPr lang="sr-Cyrl-RS" sz="1500" dirty="0">
                          <a:effectLst/>
                        </a:rPr>
                        <a:t>редшколска установа </a:t>
                      </a:r>
                      <a:r>
                        <a:rPr lang="sr-Cyrl-RS" sz="1500" dirty="0" smtClean="0">
                          <a:effectLst/>
                        </a:rPr>
                        <a:t>„Радост“</a:t>
                      </a:r>
                      <a:endParaRPr lang="en-US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125.701.000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5,46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1</a:t>
                      </a:r>
                      <a:r>
                        <a:rPr lang="sr-Cyrl-RS" sz="1000" dirty="0" smtClean="0">
                          <a:effectLst/>
                        </a:rPr>
                        <a:t>1</a:t>
                      </a:r>
                      <a:r>
                        <a:rPr lang="en-US" sz="1000" dirty="0" smtClean="0">
                          <a:effectLst/>
                        </a:rPr>
                        <a:t>.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dirty="0" smtClean="0">
                          <a:effectLst/>
                          <a:latin typeface="Times New Roman"/>
                          <a:ea typeface="Times New Roman"/>
                        </a:rPr>
                        <a:t>Библиотека „Љубиша Р. Ђенић“</a:t>
                      </a:r>
                      <a:endParaRPr lang="en-US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28.844.000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1,25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1</a:t>
                      </a:r>
                      <a:r>
                        <a:rPr lang="sr-Cyrl-RS" sz="1000" dirty="0" smtClean="0">
                          <a:effectLst/>
                        </a:rPr>
                        <a:t>2</a:t>
                      </a:r>
                      <a:r>
                        <a:rPr lang="en-US" sz="1000" dirty="0" smtClean="0">
                          <a:effectLst/>
                        </a:rPr>
                        <a:t>.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effectLst/>
                        </a:rPr>
                        <a:t>Туристичка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 smtClean="0">
                          <a:effectLst/>
                        </a:rPr>
                        <a:t>организација</a:t>
                      </a:r>
                      <a:r>
                        <a:rPr lang="sr-Cyrl-RS" sz="1500" dirty="0" smtClean="0">
                          <a:effectLst/>
                        </a:rPr>
                        <a:t> Златибор</a:t>
                      </a:r>
                      <a:endParaRPr lang="en-US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95.000.000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4,13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1</a:t>
                      </a:r>
                      <a:r>
                        <a:rPr lang="sr-Cyrl-RS" sz="1000" dirty="0" smtClean="0">
                          <a:effectLst/>
                        </a:rPr>
                        <a:t>3</a:t>
                      </a:r>
                      <a:r>
                        <a:rPr lang="en-US" sz="1000" dirty="0" smtClean="0">
                          <a:effectLst/>
                        </a:rPr>
                        <a:t>.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500" dirty="0" smtClean="0">
                          <a:effectLst/>
                          <a:latin typeface="+mn-lt"/>
                          <a:ea typeface="+mn-ea"/>
                        </a:rPr>
                        <a:t>Месне заједнице</a:t>
                      </a:r>
                      <a:endParaRPr lang="en-US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13.215.000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0,57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1</a:t>
                      </a:r>
                      <a:r>
                        <a:rPr lang="sr-Cyrl-RS" sz="1000" dirty="0" smtClean="0">
                          <a:effectLst/>
                        </a:rPr>
                        <a:t>4</a:t>
                      </a:r>
                      <a:r>
                        <a:rPr lang="en-US" sz="1000" dirty="0" smtClean="0">
                          <a:effectLst/>
                        </a:rPr>
                        <a:t>.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dirty="0" smtClean="0">
                          <a:effectLst/>
                          <a:latin typeface="Times New Roman"/>
                          <a:ea typeface="Times New Roman"/>
                        </a:rPr>
                        <a:t>Спортски</a:t>
                      </a:r>
                      <a:r>
                        <a:rPr lang="sr-Cyrl-RS" sz="1500" baseline="0" dirty="0" smtClean="0">
                          <a:effectLst/>
                          <a:latin typeface="Times New Roman"/>
                          <a:ea typeface="Times New Roman"/>
                        </a:rPr>
                        <a:t> центар</a:t>
                      </a:r>
                      <a:endParaRPr lang="en-US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64.602.000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2,81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У К У П Н О: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2.301.000.000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6137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75082"/>
          </a:xfrm>
        </p:spPr>
        <p:txBody>
          <a:bodyPr>
            <a:noAutofit/>
          </a:bodyPr>
          <a:lstStyle/>
          <a:p>
            <a:r>
              <a:rPr lang="sr-Cyrl-RS" sz="3000" dirty="0"/>
              <a:t>Најважнији капитални пројекти</a:t>
            </a:r>
            <a:endParaRPr lang="en-US" sz="3000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5794540"/>
              </p:ext>
            </p:extLst>
          </p:nvPr>
        </p:nvGraphicFramePr>
        <p:xfrm>
          <a:off x="899592" y="1340769"/>
          <a:ext cx="7560841" cy="5433838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41890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9193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8993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8993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88031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600" dirty="0">
                          <a:effectLst/>
                        </a:rPr>
                        <a:t>Назив пројекта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sr-Cyrl-RS" sz="1600" dirty="0">
                          <a:effectLst/>
                        </a:rPr>
                        <a:t>Планирана средства (и</a:t>
                      </a:r>
                      <a:r>
                        <a:rPr lang="en-US" sz="1600" dirty="0" err="1">
                          <a:effectLst/>
                        </a:rPr>
                        <a:t>знос</a:t>
                      </a:r>
                      <a:r>
                        <a:rPr lang="en-US" sz="1600" dirty="0">
                          <a:effectLst/>
                        </a:rPr>
                        <a:t> у </a:t>
                      </a:r>
                      <a:r>
                        <a:rPr lang="en-US" sz="1600" dirty="0" err="1">
                          <a:effectLst/>
                        </a:rPr>
                        <a:t>динарима</a:t>
                      </a:r>
                      <a:r>
                        <a:rPr lang="sr-Cyrl-RS" sz="1600" dirty="0">
                          <a:effectLst/>
                        </a:rPr>
                        <a:t>)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89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</a:rPr>
                        <a:t>20</a:t>
                      </a:r>
                      <a:r>
                        <a:rPr lang="sr-Cyrl-RS" sz="1500" dirty="0" smtClean="0">
                          <a:effectLst/>
                        </a:rPr>
                        <a:t>21</a:t>
                      </a:r>
                      <a:endParaRPr lang="en-US" sz="1500" b="1" i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</a:rPr>
                        <a:t>20</a:t>
                      </a:r>
                      <a:r>
                        <a:rPr lang="sr-Latn-RS" sz="1500" dirty="0" smtClean="0">
                          <a:effectLst/>
                        </a:rPr>
                        <a:t>2</a:t>
                      </a:r>
                      <a:r>
                        <a:rPr lang="sr-Cyrl-RS" sz="1500" dirty="0" smtClean="0">
                          <a:effectLst/>
                        </a:rPr>
                        <a:t>2</a:t>
                      </a:r>
                      <a:endParaRPr lang="en-US" sz="1500" b="1" i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</a:rPr>
                        <a:t>202</a:t>
                      </a:r>
                      <a:r>
                        <a:rPr lang="sr-Cyrl-RS" sz="1500" dirty="0" smtClean="0">
                          <a:effectLst/>
                        </a:rPr>
                        <a:t>3</a:t>
                      </a:r>
                      <a:endParaRPr lang="en-US" sz="1500" b="1" i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81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Изградња „</a:t>
                      </a:r>
                      <a:r>
                        <a:rPr lang="sr-Latn-RS" sz="110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Gold gondola</a:t>
                      </a:r>
                      <a:r>
                        <a:rPr lang="sr-Latn-RS" sz="1100" baseline="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 Zlatibor“</a:t>
                      </a:r>
                      <a:r>
                        <a:rPr lang="sr-Cyrl-RS" sz="1100" baseline="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-пословна зграда</a:t>
                      </a: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30.000.000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81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Изградња</a:t>
                      </a:r>
                      <a:r>
                        <a:rPr lang="sr-Cyrl-RS" sz="1100" baseline="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 постројења за пречишћавање отпадних вода</a:t>
                      </a: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10.000.000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70.000.000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80.000.000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549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Изградња рециклажног дворишта „Широка</a:t>
                      </a:r>
                      <a:r>
                        <a:rPr lang="sr-Cyrl-RS" sz="1100" baseline="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 бара“ са претоварном станицом и пратећим објектима</a:t>
                      </a: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62.000.000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774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b="1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Уређење трга и језера на Златибору са изградњом летње позорнице и фонтане на језеру</a:t>
                      </a:r>
                      <a:endParaRPr lang="en-US" sz="1100" b="1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137.000.000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81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r-Cyrl-RS" sz="1100" dirty="0" smtClean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10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Изградња примарних</a:t>
                      </a:r>
                      <a:r>
                        <a:rPr lang="sr-Cyrl-RS" sz="1100" baseline="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 и секундарних водовода и канализација</a:t>
                      </a:r>
                      <a:endParaRPr lang="en-US" sz="1100" dirty="0" smtClean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150.000.000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81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10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Изградња водовода „Сушичко врело“</a:t>
                      </a:r>
                      <a:endParaRPr lang="en-US" sz="1100" dirty="0" smtClean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80.000.000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26.000.000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9549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Изградња трим стазе</a:t>
                      </a: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35.000.000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281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Изградња путева</a:t>
                      </a: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199.000.000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281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281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9549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281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281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27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F7CB4A-67E9-4969-9378-2F9471CD2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686"/>
          </a:xfrm>
        </p:spPr>
        <p:txBody>
          <a:bodyPr>
            <a:normAutofit/>
          </a:bodyPr>
          <a:lstStyle/>
          <a:p>
            <a:r>
              <a:rPr lang="sr-Cyrl-RS" sz="2800" dirty="0"/>
              <a:t>Најважнији пројекти</a:t>
            </a:r>
            <a:r>
              <a:rPr lang="sr-Latn-RS" sz="2800" dirty="0"/>
              <a:t> </a:t>
            </a:r>
            <a:r>
              <a:rPr lang="sr-Cyrl-RS" sz="2800" dirty="0"/>
              <a:t>од интереса за локалну заједницу</a:t>
            </a:r>
            <a:endParaRPr lang="en-US" sz="2800" dirty="0"/>
          </a:p>
        </p:txBody>
      </p:sp>
      <p:graphicFrame>
        <p:nvGraphicFramePr>
          <p:cNvPr id="5" name="Content Placeholder 7">
            <a:extLst>
              <a:ext uri="{FF2B5EF4-FFF2-40B4-BE49-F238E27FC236}">
                <a16:creationId xmlns:a16="http://schemas.microsoft.com/office/drawing/2014/main" xmlns="" id="{331EDB91-2BB9-44DA-8764-415DB494F7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77604"/>
              </p:ext>
            </p:extLst>
          </p:nvPr>
        </p:nvGraphicFramePr>
        <p:xfrm>
          <a:off x="457200" y="1340768"/>
          <a:ext cx="7751203" cy="5015577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42945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169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1988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1988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18011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600" dirty="0">
                          <a:effectLst/>
                        </a:rPr>
                        <a:t>Назив пројекта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sr-Cyrl-RS" sz="1600" dirty="0">
                          <a:effectLst/>
                        </a:rPr>
                        <a:t>Планирана средства (и</a:t>
                      </a:r>
                      <a:r>
                        <a:rPr lang="en-US" sz="1600" dirty="0" err="1">
                          <a:effectLst/>
                        </a:rPr>
                        <a:t>знос</a:t>
                      </a:r>
                      <a:r>
                        <a:rPr lang="en-US" sz="1600" dirty="0">
                          <a:effectLst/>
                        </a:rPr>
                        <a:t> у </a:t>
                      </a:r>
                      <a:r>
                        <a:rPr lang="en-US" sz="1600" dirty="0" err="1">
                          <a:effectLst/>
                        </a:rPr>
                        <a:t>динарима</a:t>
                      </a:r>
                      <a:r>
                        <a:rPr lang="sr-Cyrl-RS" sz="1600" dirty="0">
                          <a:effectLst/>
                        </a:rPr>
                        <a:t>)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086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</a:rPr>
                        <a:t>20</a:t>
                      </a:r>
                      <a:r>
                        <a:rPr lang="sr-Cyrl-RS" sz="1500" dirty="0" smtClean="0">
                          <a:effectLst/>
                        </a:rPr>
                        <a:t>21</a:t>
                      </a:r>
                      <a:endParaRPr lang="en-US" sz="1500" b="1" i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</a:rPr>
                        <a:t>20</a:t>
                      </a:r>
                      <a:r>
                        <a:rPr lang="sr-Cyrl-RS" sz="1500" dirty="0" smtClean="0">
                          <a:effectLst/>
                        </a:rPr>
                        <a:t>22</a:t>
                      </a:r>
                      <a:endParaRPr lang="en-US" sz="1500" b="1" i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</a:rPr>
                        <a:t>202</a:t>
                      </a:r>
                      <a:r>
                        <a:rPr lang="sr-Cyrl-RS" sz="1500" dirty="0" smtClean="0">
                          <a:effectLst/>
                        </a:rPr>
                        <a:t>3</a:t>
                      </a:r>
                      <a:endParaRPr lang="en-US" sz="1500" b="1" i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90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90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444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222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90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190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8444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190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190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190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8444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190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190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60C8D17-1B6A-44A9-964C-1E30D9DBA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7943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9100EA0-F487-4F15-B0C7-5D5B1A493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 marL="0" indent="0">
              <a:buNone/>
            </a:pPr>
            <a:endParaRPr lang="sr-Cyrl-RS" dirty="0"/>
          </a:p>
          <a:p>
            <a:pPr marL="0" indent="0" algn="just">
              <a:buNone/>
            </a:pPr>
            <a:r>
              <a:rPr lang="sr-Cyrl-RS" dirty="0"/>
              <a:t>На крају желимо да Вам се захвалимо што сте издвојили време за читање ове презентације буџета. </a:t>
            </a:r>
          </a:p>
          <a:p>
            <a:pPr marL="0" indent="0" algn="just">
              <a:buNone/>
            </a:pPr>
            <a:endParaRPr lang="sr-Cyrl-RS" dirty="0"/>
          </a:p>
          <a:p>
            <a:pPr marL="0" indent="0" algn="just">
              <a:buNone/>
            </a:pPr>
            <a:r>
              <a:rPr lang="sr-Cyrl-RS" dirty="0"/>
              <a:t>Уколико сте заинтересовани да сагледате у целини </a:t>
            </a:r>
            <a:r>
              <a:rPr lang="sr-Cyrl-RS" dirty="0" smtClean="0"/>
              <a:t>Одлуку изменама и допунама одлуке </a:t>
            </a:r>
            <a:r>
              <a:rPr lang="sr-Cyrl-RS" dirty="0"/>
              <a:t>о буџету општине </a:t>
            </a:r>
            <a:r>
              <a:rPr lang="sr-Cyrl-RS" dirty="0" smtClean="0"/>
              <a:t>Чајетина</a:t>
            </a:r>
            <a:r>
              <a:rPr lang="sr-Cyrl-RS" dirty="0" smtClean="0">
                <a:solidFill>
                  <a:srgbClr val="FF0000"/>
                </a:solidFill>
              </a:rPr>
              <a:t> </a:t>
            </a:r>
            <a:r>
              <a:rPr lang="sr-Cyrl-RS" dirty="0"/>
              <a:t>за </a:t>
            </a:r>
            <a:r>
              <a:rPr lang="sr-Cyrl-RS" dirty="0" smtClean="0"/>
              <a:t>2021. </a:t>
            </a:r>
            <a:r>
              <a:rPr lang="sr-Cyrl-RS" dirty="0"/>
              <a:t>годину, исту можете преузети на следећем линку интернет странице општинске управе:  </a:t>
            </a:r>
            <a:r>
              <a:rPr lang="en-US" dirty="0" smtClean="0"/>
              <a:t>www.cajetina.org.rs</a:t>
            </a:r>
            <a:r>
              <a:rPr lang="sr-Cyrl-RS" dirty="0" smtClean="0"/>
              <a:t>  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8AE72C1-4469-43B7-B387-2085293C7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768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5616" y="476672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САДРЖАЈ</a:t>
            </a:r>
            <a:endParaRPr lang="en-US" sz="36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1600" y="1268760"/>
            <a:ext cx="753764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sr-Cyrl-RS" dirty="0"/>
              <a:t>Увод</a:t>
            </a:r>
          </a:p>
          <a:p>
            <a:pPr marL="342900" indent="-342900">
              <a:buFont typeface="+mj-lt"/>
              <a:buAutoNum type="arabicPeriod"/>
            </a:pPr>
            <a:r>
              <a:rPr lang="sr-Cyrl-RS" dirty="0"/>
              <a:t>Ко се финансира из буџета?</a:t>
            </a:r>
          </a:p>
          <a:p>
            <a:pPr marL="342900" indent="-342900">
              <a:buFont typeface="+mj-lt"/>
              <a:buAutoNum type="arabicPeriod"/>
            </a:pPr>
            <a:r>
              <a:rPr lang="sr-Cyrl-RS" dirty="0"/>
              <a:t>Како настаје буџет општине</a:t>
            </a:r>
            <a:r>
              <a:rPr lang="en-US" dirty="0"/>
              <a:t>?</a:t>
            </a:r>
            <a:endParaRPr lang="sr-Cyrl-RS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sr-Cyrl-RS" dirty="0"/>
              <a:t>Појам буџета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sr-Cyrl-RS" dirty="0"/>
              <a:t>Ко учествује у буџетском процесу</a:t>
            </a:r>
            <a:r>
              <a:rPr lang="en-US" dirty="0"/>
              <a:t>?</a:t>
            </a:r>
            <a:endParaRPr lang="sr-Cyrl-RS" dirty="0"/>
          </a:p>
          <a:p>
            <a:pPr marL="800100" lvl="1" indent="-342900">
              <a:buFont typeface="Arial" pitchFamily="34" charset="0"/>
              <a:buChar char="•"/>
            </a:pPr>
            <a:r>
              <a:rPr lang="sr-Cyrl-RS" dirty="0"/>
              <a:t>На основу чега се доноси буџет</a:t>
            </a:r>
            <a:r>
              <a:rPr lang="en-US" dirty="0"/>
              <a:t>?</a:t>
            </a:r>
            <a:endParaRPr lang="sr-Cyrl-RS" dirty="0"/>
          </a:p>
          <a:p>
            <a:pPr marL="342900" indent="-342900">
              <a:buFont typeface="+mj-lt"/>
              <a:buAutoNum type="arabicPeriod"/>
            </a:pPr>
            <a:r>
              <a:rPr lang="sr-Cyrl-RS" dirty="0"/>
              <a:t>Како се пуни општинска каса?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Шта су приходи и примања буџета?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Структура планираних прихода и примања за </a:t>
            </a:r>
            <a:r>
              <a:rPr lang="sr-Cyrl-RS" dirty="0" smtClean="0"/>
              <a:t>20</a:t>
            </a:r>
            <a:r>
              <a:rPr lang="en-US" dirty="0" smtClean="0"/>
              <a:t>21</a:t>
            </a:r>
            <a:r>
              <a:rPr lang="sr-Cyrl-RS" dirty="0" smtClean="0"/>
              <a:t>. </a:t>
            </a:r>
            <a:r>
              <a:rPr lang="sr-Cyrl-RS" dirty="0"/>
              <a:t>годину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Шта се променило у односу на </a:t>
            </a:r>
            <a:r>
              <a:rPr lang="sr-Cyrl-RS" dirty="0" smtClean="0"/>
              <a:t>20</a:t>
            </a:r>
            <a:r>
              <a:rPr lang="en-US" dirty="0" smtClean="0"/>
              <a:t>20</a:t>
            </a:r>
            <a:r>
              <a:rPr lang="sr-Cyrl-RS" dirty="0" smtClean="0"/>
              <a:t>. </a:t>
            </a:r>
            <a:r>
              <a:rPr lang="sr-Cyrl-RS" dirty="0"/>
              <a:t>годину?</a:t>
            </a:r>
          </a:p>
          <a:p>
            <a:pPr marL="342900" indent="-342900">
              <a:buFont typeface="+mj-lt"/>
              <a:buAutoNum type="arabicPeriod"/>
            </a:pPr>
            <a:r>
              <a:rPr lang="sr-Cyrl-RS" dirty="0"/>
              <a:t>На шта се троше јавна средства</a:t>
            </a:r>
            <a:r>
              <a:rPr lang="en-US" dirty="0"/>
              <a:t>?</a:t>
            </a:r>
            <a:endParaRPr lang="sr-Cyrl-R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/>
              <a:t>Шта су расходи и издаци буџета?</a:t>
            </a:r>
            <a:endParaRPr lang="sr-Cyrl-R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Структура планираних расхода и издатака за </a:t>
            </a:r>
            <a:r>
              <a:rPr lang="sr-Cyrl-RS" dirty="0" smtClean="0"/>
              <a:t>20</a:t>
            </a:r>
            <a:r>
              <a:rPr lang="en-US" dirty="0" smtClean="0"/>
              <a:t>21</a:t>
            </a:r>
            <a:r>
              <a:rPr lang="sr-Cyrl-RS" dirty="0" smtClean="0"/>
              <a:t>. </a:t>
            </a:r>
            <a:r>
              <a:rPr lang="sr-Cyrl-RS" dirty="0"/>
              <a:t>годину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Шта се променило у односу на </a:t>
            </a:r>
            <a:r>
              <a:rPr lang="sr-Cyrl-RS" dirty="0" smtClean="0"/>
              <a:t>20</a:t>
            </a:r>
            <a:r>
              <a:rPr lang="en-US" dirty="0" smtClean="0"/>
              <a:t>20</a:t>
            </a:r>
            <a:r>
              <a:rPr lang="sr-Cyrl-RS" dirty="0" smtClean="0"/>
              <a:t>. </a:t>
            </a:r>
            <a:r>
              <a:rPr lang="sr-Cyrl-RS" dirty="0"/>
              <a:t>годину?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Расходи буџета по програмима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Расходи буџета расподељени по директним и индиректним буџетским корисницима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Најважнији капитални пројекти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Најважнији пројекти</a:t>
            </a:r>
            <a:r>
              <a:rPr lang="sr-Latn-RS" dirty="0"/>
              <a:t> </a:t>
            </a:r>
            <a:r>
              <a:rPr lang="sr-Cyrl-RS" dirty="0"/>
              <a:t>од интереса за локалну заједницу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890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1000" y="352603"/>
            <a:ext cx="83820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	</a:t>
            </a:r>
            <a:r>
              <a:rPr lang="sr-Cyrl-RS" b="1" dirty="0"/>
              <a:t>Драги суграђани и </a:t>
            </a:r>
            <a:r>
              <a:rPr lang="sr-Cyrl-RS" b="1" dirty="0" err="1"/>
              <a:t>суграђанке</a:t>
            </a:r>
            <a:r>
              <a:rPr lang="sr-Cyrl-RS" b="1" dirty="0"/>
              <a:t>,</a:t>
            </a:r>
          </a:p>
          <a:p>
            <a:endParaRPr lang="en-US" dirty="0"/>
          </a:p>
          <a:p>
            <a:pPr algn="just"/>
            <a:r>
              <a:rPr lang="sr-Cyrl-RS" dirty="0"/>
              <a:t>	Основна сврха документа који је пред вама јесте да на што једноставнији и разумљивији начин објасни у које сврхе се користе јавни ресурси да би се задовољиле потребе грађана.</a:t>
            </a:r>
          </a:p>
          <a:p>
            <a:endParaRPr lang="en-US" dirty="0"/>
          </a:p>
          <a:p>
            <a:pPr algn="just"/>
            <a:r>
              <a:rPr lang="sr-Cyrl-RS" dirty="0"/>
              <a:t>	Грађански буџет представља сажет и јасан приказ Одлуке о буџету општине</a:t>
            </a:r>
            <a:r>
              <a:rPr lang="sr-Latn-RS" dirty="0">
                <a:solidFill>
                  <a:srgbClr val="FF0000"/>
                </a:solidFill>
              </a:rPr>
              <a:t> </a:t>
            </a:r>
            <a:r>
              <a:rPr lang="sr-Cyrl-RS" dirty="0" smtClean="0"/>
              <a:t>Чајетина </a:t>
            </a:r>
            <a:r>
              <a:rPr lang="sr-Cyrl-RS" dirty="0"/>
              <a:t>за </a:t>
            </a:r>
            <a:r>
              <a:rPr lang="sr-Cyrl-RS" dirty="0" smtClean="0"/>
              <a:t>20</a:t>
            </a:r>
            <a:r>
              <a:rPr lang="en-US" dirty="0" smtClean="0"/>
              <a:t>21</a:t>
            </a:r>
            <a:r>
              <a:rPr lang="sr-Cyrl-RS" dirty="0" smtClean="0"/>
              <a:t>. </a:t>
            </a:r>
            <a:r>
              <a:rPr lang="sr-Cyrl-RS" dirty="0"/>
              <a:t>годину, која је по својој форми веома обимна и тешка за разумевање због специфичних појмова и класификација које је чине. </a:t>
            </a:r>
          </a:p>
          <a:p>
            <a:endParaRPr lang="en-US" dirty="0"/>
          </a:p>
          <a:p>
            <a:pPr algn="just"/>
            <a:r>
              <a:rPr lang="sr-Cyrl-RS" dirty="0"/>
              <a:t>	Иако је немогуће објаснити целокупан буџет у овако краткој форми, искрено се надамо да ћемо на овај начин успети да вас информишемо о начину прикупљања јавних средстава и остваривања прихода и примања буџета општине, као и о начину планирања, расподеле и трошења буџетских средстава.</a:t>
            </a:r>
          </a:p>
          <a:p>
            <a:endParaRPr lang="en-US" dirty="0"/>
          </a:p>
          <a:p>
            <a:pPr algn="just"/>
            <a:r>
              <a:rPr lang="sr-Cyrl-RS" dirty="0"/>
              <a:t>	</a:t>
            </a:r>
            <a:r>
              <a:rPr lang="ru-RU" dirty="0"/>
              <a:t>Кроз овај транспарентан приступ настојимо да унапредимо разумевање и интересовање наших суграђана за локалне финансије, а у перспективи очекујемо и сарадњу локалне самоуправе и житеља </a:t>
            </a:r>
            <a:r>
              <a:rPr lang="ru-RU" dirty="0" smtClean="0"/>
              <a:t>општине Чајетина </a:t>
            </a:r>
            <a:r>
              <a:rPr lang="ru-RU" dirty="0"/>
              <a:t>у заједничком постављању циљева, дефинисању приоритета и планирању развоја наше општине.</a:t>
            </a:r>
            <a:endParaRPr lang="sr-Cyrl-RS" dirty="0"/>
          </a:p>
          <a:p>
            <a:pPr algn="r"/>
            <a:r>
              <a:rPr lang="sr-Latn-RS" dirty="0" smtClean="0"/>
              <a:t>M</a:t>
            </a:r>
            <a:r>
              <a:rPr lang="sr-Cyrl-RS" dirty="0" smtClean="0"/>
              <a:t>илан Стаматовић</a:t>
            </a:r>
            <a:endParaRPr lang="sr-Cyrl-RS" dirty="0"/>
          </a:p>
          <a:p>
            <a:pPr algn="r"/>
            <a:r>
              <a:rPr lang="sr-Cyrl-RS" dirty="0"/>
              <a:t>Председник општине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83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D340D4-8AC3-4CCC-95D2-3C70E56EB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b="1" dirty="0"/>
              <a:t>Ко се финансира из буџета?</a:t>
            </a:r>
            <a:endParaRPr lang="en-US" sz="3000" b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ACD7D842-73B9-40A3-ABB2-C428EB32B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xmlns="" id="{E8E6BB9E-9E63-4256-A299-A33CF3B2B58A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520825"/>
            <a:ext cx="4175254" cy="255624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6350" defTabSz="209550">
              <a:buFontTx/>
              <a:buNone/>
            </a:pPr>
            <a:r>
              <a:rPr lang="ru-RU" altLang="en-US" sz="1700" b="1" dirty="0">
                <a:latin typeface="Calibri" panose="020F0502020204030204" pitchFamily="34" charset="0"/>
                <a:cs typeface="Calibri" panose="020F0502020204030204" pitchFamily="34" charset="0"/>
              </a:rPr>
              <a:t>Директни корисници буџетских средстава:</a:t>
            </a:r>
          </a:p>
          <a:p>
            <a:pPr marL="0" indent="6350" defTabSz="209550">
              <a:buFontTx/>
              <a:buNone/>
            </a:pPr>
            <a:r>
              <a:rPr lang="ru-RU" alt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	- Скупштина општине</a:t>
            </a:r>
          </a:p>
          <a:p>
            <a:pPr marL="0" indent="6350" defTabSz="209550">
              <a:buFontTx/>
              <a:buNone/>
            </a:pPr>
            <a:r>
              <a:rPr lang="ru-RU" alt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	- Председник општине</a:t>
            </a:r>
          </a:p>
          <a:p>
            <a:pPr marL="0" indent="6350" defTabSz="209550">
              <a:buFontTx/>
              <a:buNone/>
            </a:pPr>
            <a:r>
              <a:rPr lang="ru-RU" alt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	- Општинско веће</a:t>
            </a:r>
          </a:p>
          <a:p>
            <a:pPr marL="0" indent="6350" defTabSz="209550">
              <a:buFontTx/>
              <a:buNone/>
            </a:pPr>
            <a:r>
              <a:rPr lang="ru-RU" alt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	- Општинска управа</a:t>
            </a:r>
          </a:p>
          <a:p>
            <a:pPr marL="0" indent="6350" defTabSz="209550">
              <a:buFontTx/>
              <a:buNone/>
            </a:pPr>
            <a:r>
              <a:rPr lang="ru-RU" alt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	- </a:t>
            </a:r>
            <a:r>
              <a:rPr lang="ru-RU" altLang="en-US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Општинско правобранилаштво</a:t>
            </a:r>
            <a:endParaRPr lang="ru-RU" altLang="en-US" sz="1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30BCF7F3-A532-4695-8BE1-1BC6CE96B0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1388" y="1520824"/>
            <a:ext cx="4038600" cy="483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indent="635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108075" indent="-28575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5081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9653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4225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8797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3369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941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2513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ru-RU" altLang="en-US" sz="1700" b="1" dirty="0">
                <a:cs typeface="Calibri" panose="020F0502020204030204" pitchFamily="34" charset="0"/>
              </a:rPr>
              <a:t>Индиректни корисници буџетских средстава:</a:t>
            </a:r>
          </a:p>
          <a:p>
            <a:pPr>
              <a:spcBef>
                <a:spcPct val="20000"/>
              </a:spcBef>
            </a:pPr>
            <a:r>
              <a:rPr lang="ru-RU" altLang="en-US" sz="1700" dirty="0">
                <a:cs typeface="Calibri" panose="020F0502020204030204" pitchFamily="34" charset="0"/>
              </a:rPr>
              <a:t>	- </a:t>
            </a:r>
            <a:r>
              <a:rPr lang="ru-RU" altLang="en-US" sz="1700" dirty="0" smtClean="0">
                <a:cs typeface="Calibri" panose="020F0502020204030204" pitchFamily="34" charset="0"/>
              </a:rPr>
              <a:t>Предшколска установа»Радост» </a:t>
            </a:r>
            <a:endParaRPr lang="ru-RU" altLang="en-US" sz="17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r>
              <a:rPr lang="ru-RU" altLang="en-US" sz="1700" dirty="0">
                <a:cs typeface="Calibri" panose="020F0502020204030204" pitchFamily="34" charset="0"/>
              </a:rPr>
              <a:t>	- </a:t>
            </a:r>
            <a:r>
              <a:rPr lang="ru-RU" altLang="en-US" sz="1700" dirty="0" smtClean="0">
                <a:cs typeface="Calibri" panose="020F0502020204030204" pitchFamily="34" charset="0"/>
              </a:rPr>
              <a:t>Библиотека»Љубиша Р.Ђенић»</a:t>
            </a:r>
            <a:endParaRPr lang="ru-RU" altLang="en-US" sz="17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r>
              <a:rPr lang="ru-RU" altLang="en-US" sz="1700" dirty="0">
                <a:cs typeface="Calibri" panose="020F0502020204030204" pitchFamily="34" charset="0"/>
              </a:rPr>
              <a:t>	- </a:t>
            </a:r>
            <a:r>
              <a:rPr lang="ru-RU" altLang="en-US" sz="1700" dirty="0" smtClean="0">
                <a:cs typeface="Calibri" panose="020F0502020204030204" pitchFamily="34" charset="0"/>
              </a:rPr>
              <a:t>Туристичка организација «Златибор»</a:t>
            </a:r>
            <a:endParaRPr lang="ru-RU" altLang="en-US" sz="17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r>
              <a:rPr lang="ru-RU" altLang="en-US" sz="1700" dirty="0">
                <a:cs typeface="Calibri" panose="020F0502020204030204" pitchFamily="34" charset="0"/>
              </a:rPr>
              <a:t>	</a:t>
            </a:r>
            <a:r>
              <a:rPr lang="ru-RU" altLang="en-US" sz="1700" dirty="0" smtClean="0">
                <a:cs typeface="Calibri" panose="020F0502020204030204" pitchFamily="34" charset="0"/>
              </a:rPr>
              <a:t>- </a:t>
            </a:r>
            <a:r>
              <a:rPr lang="ru-RU" altLang="en-US" sz="1700" dirty="0">
                <a:cs typeface="Calibri" panose="020F0502020204030204" pitchFamily="34" charset="0"/>
              </a:rPr>
              <a:t>Месне заједнице</a:t>
            </a:r>
          </a:p>
          <a:p>
            <a:pPr>
              <a:spcBef>
                <a:spcPct val="20000"/>
              </a:spcBef>
            </a:pPr>
            <a:r>
              <a:rPr lang="ru-RU" altLang="en-US" sz="1700" dirty="0">
                <a:cs typeface="Calibri" panose="020F0502020204030204" pitchFamily="34" charset="0"/>
              </a:rPr>
              <a:t>	- Спортски центар</a:t>
            </a:r>
          </a:p>
          <a:p>
            <a:pPr>
              <a:spcBef>
                <a:spcPct val="20000"/>
              </a:spcBef>
            </a:pPr>
            <a:r>
              <a:rPr lang="ru-RU" altLang="en-US" sz="1600" dirty="0">
                <a:cs typeface="Calibri" panose="020F0502020204030204" pitchFamily="34" charset="0"/>
              </a:rPr>
              <a:t> </a:t>
            </a: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734B072C-B864-4B5A-A0CD-62430F9C1C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948" y="3982665"/>
            <a:ext cx="4038600" cy="2556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indent="635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108075" indent="-28575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5081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9653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4225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8797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3369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941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2513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ru-RU" altLang="en-US" sz="1700" b="1" dirty="0">
                <a:cs typeface="Calibri" panose="020F0502020204030204" pitchFamily="34" charset="0"/>
              </a:rPr>
              <a:t>Остали корисници јавних средстава:</a:t>
            </a:r>
          </a:p>
          <a:p>
            <a:pPr>
              <a:spcBef>
                <a:spcPct val="20000"/>
              </a:spcBef>
            </a:pPr>
            <a:r>
              <a:rPr lang="ru-RU" altLang="en-US" sz="1700" dirty="0">
                <a:cs typeface="Calibri" panose="020F0502020204030204" pitchFamily="34" charset="0"/>
              </a:rPr>
              <a:t>	- Образовне институције (школе)</a:t>
            </a:r>
          </a:p>
          <a:p>
            <a:pPr>
              <a:spcBef>
                <a:spcPct val="20000"/>
              </a:spcBef>
            </a:pPr>
            <a:r>
              <a:rPr lang="ru-RU" altLang="en-US" sz="1700" dirty="0">
                <a:cs typeface="Calibri" panose="020F0502020204030204" pitchFamily="34" charset="0"/>
              </a:rPr>
              <a:t>	- Здравствене институције (домови здравља)</a:t>
            </a:r>
          </a:p>
          <a:p>
            <a:pPr>
              <a:spcBef>
                <a:spcPct val="20000"/>
              </a:spcBef>
            </a:pPr>
            <a:r>
              <a:rPr lang="ru-RU" altLang="en-US" sz="1700" dirty="0">
                <a:cs typeface="Calibri" panose="020F0502020204030204" pitchFamily="34" charset="0"/>
              </a:rPr>
              <a:t>	- Социјалне институције (Центар за социјални рад)</a:t>
            </a:r>
          </a:p>
          <a:p>
            <a:pPr>
              <a:spcBef>
                <a:spcPct val="20000"/>
              </a:spcBef>
            </a:pPr>
            <a:r>
              <a:rPr lang="ru-RU" altLang="en-US" sz="1700" dirty="0">
                <a:cs typeface="Calibri" panose="020F0502020204030204" pitchFamily="34" charset="0"/>
              </a:rPr>
              <a:t>	- Непрофитне организације (удружења грађана, невладине организације, итд.)</a:t>
            </a: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11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134"/>
            <a:ext cx="8229600" cy="1010610"/>
          </a:xfrm>
        </p:spPr>
        <p:txBody>
          <a:bodyPr>
            <a:normAutofit/>
          </a:bodyPr>
          <a:lstStyle/>
          <a:p>
            <a:r>
              <a:rPr lang="sr-Cyrl-RS" sz="3000" b="1" dirty="0"/>
              <a:t>Како настаје буџет</a:t>
            </a:r>
            <a:r>
              <a:rPr lang="sr-Latn-RS" sz="3000" b="1" dirty="0"/>
              <a:t> </a:t>
            </a:r>
            <a:r>
              <a:rPr lang="sr-Cyrl-RS" sz="3000" b="1" dirty="0"/>
              <a:t>општине?</a:t>
            </a:r>
            <a:endParaRPr lang="en-US" sz="30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5C6FDEC-5142-4586-B190-1B2F0895762E}"/>
              </a:ext>
            </a:extLst>
          </p:cNvPr>
          <p:cNvSpPr/>
          <p:nvPr/>
        </p:nvSpPr>
        <p:spPr>
          <a:xfrm>
            <a:off x="325657" y="1339890"/>
            <a:ext cx="849268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Cyrl-RS" sz="1700" b="1" dirty="0"/>
              <a:t>БУЏЕТ </a:t>
            </a:r>
            <a:r>
              <a:rPr lang="sr-Cyrl-RS" sz="1700" dirty="0"/>
              <a:t>општине је правни документ који утврђује план прихода и примања и расхода и издатака општине за буџетску, односно календарску годину.</a:t>
            </a:r>
          </a:p>
          <a:p>
            <a:pPr algn="just"/>
            <a:endParaRPr lang="en-US" sz="1700" dirty="0"/>
          </a:p>
          <a:p>
            <a:pPr algn="just"/>
            <a:r>
              <a:rPr lang="sr-Cyrl-RS" sz="1700" dirty="0"/>
              <a:t>То значи да овај документ представља предвиђање колико ће се новца од грађана и привреде у току једне године прикупити и на који начин ће се тај новац трошити.</a:t>
            </a:r>
          </a:p>
          <a:p>
            <a:pPr algn="just"/>
            <a:endParaRPr lang="en-US" sz="1700" dirty="0"/>
          </a:p>
          <a:p>
            <a:pPr algn="just"/>
            <a:r>
              <a:rPr lang="sr-Cyrl-RS" sz="1700" dirty="0"/>
              <a:t>Из општинског буџета се током године плаћају све обавезе локалне самоуправе. Исто тако у буџет се сливају приходи из којих се подмирују те обавезе. </a:t>
            </a:r>
          </a:p>
          <a:p>
            <a:pPr algn="just"/>
            <a:endParaRPr lang="en-US" sz="1700" dirty="0"/>
          </a:p>
          <a:p>
            <a:pPr algn="just"/>
            <a:r>
              <a:rPr lang="sr-Cyrl-RS" sz="1700" dirty="0"/>
              <a:t>Председник општине и локална управа спроводе општинску политику, а главна полуга те политике и развоја је управо буџет општине.</a:t>
            </a:r>
          </a:p>
          <a:p>
            <a:pPr algn="just"/>
            <a:endParaRPr lang="en-US" sz="1700" dirty="0"/>
          </a:p>
          <a:p>
            <a:pPr algn="just"/>
            <a:r>
              <a:rPr lang="sr-Cyrl-RS" sz="1700" dirty="0"/>
              <a:t>Приликом дефинисања овог, за општину </a:t>
            </a:r>
            <a:r>
              <a:rPr lang="sr-Cyrl-RS" sz="1700" dirty="0" smtClean="0"/>
              <a:t>Чајетина</a:t>
            </a:r>
            <a:r>
              <a:rPr lang="sr-Latn-RS" sz="1700" dirty="0" smtClean="0"/>
              <a:t> </a:t>
            </a:r>
            <a:r>
              <a:rPr lang="sr-Cyrl-RS" sz="1700" dirty="0"/>
              <a:t>најважнијег документа, руководе се законским оквиром и прописима, стратешким приоритетима развоја и другим елементима.</a:t>
            </a:r>
          </a:p>
          <a:p>
            <a:pPr algn="just"/>
            <a:endParaRPr lang="en-US" sz="1700" dirty="0"/>
          </a:p>
          <a:p>
            <a:pPr algn="just"/>
            <a:r>
              <a:rPr lang="sr-Cyrl-RS" sz="1700" dirty="0"/>
              <a:t>Реалност је таква да постоје велике разлике између жеља и могућности, тако да креирање буџета подразумева утврђивање приоритета и прављење компромиса.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2641440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b="1" dirty="0"/>
              <a:t>Ко учествује у буџетском процесу</a:t>
            </a:r>
            <a:r>
              <a:rPr lang="en-US" b="1" dirty="0"/>
              <a:t>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698335366"/>
              </p:ext>
            </p:extLst>
          </p:nvPr>
        </p:nvGraphicFramePr>
        <p:xfrm>
          <a:off x="1475656" y="1355656"/>
          <a:ext cx="6648400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val 4"/>
          <p:cNvSpPr/>
          <p:nvPr/>
        </p:nvSpPr>
        <p:spPr>
          <a:xfrm>
            <a:off x="6156176" y="3429000"/>
            <a:ext cx="1224136" cy="115212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000" dirty="0"/>
              <a:t>Грађани и њихова удружења</a:t>
            </a:r>
            <a:endParaRPr lang="en-US" sz="1000" dirty="0"/>
          </a:p>
        </p:txBody>
      </p:sp>
      <p:sp>
        <p:nvSpPr>
          <p:cNvPr id="6" name="Oval 5"/>
          <p:cNvSpPr/>
          <p:nvPr/>
        </p:nvSpPr>
        <p:spPr>
          <a:xfrm>
            <a:off x="5868144" y="4869160"/>
            <a:ext cx="1080120" cy="93610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000" dirty="0"/>
              <a:t>Јавна предузећа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468475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138" y="490104"/>
            <a:ext cx="8229600" cy="850106"/>
          </a:xfrm>
        </p:spPr>
        <p:txBody>
          <a:bodyPr>
            <a:normAutofit/>
          </a:bodyPr>
          <a:lstStyle/>
          <a:p>
            <a:r>
              <a:rPr lang="sr-Cyrl-RS" sz="3000" b="1" dirty="0"/>
              <a:t>На основу чега се доноси буџет</a:t>
            </a:r>
            <a:r>
              <a:rPr lang="en-US" sz="3000" b="1" dirty="0"/>
              <a:t>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783706516"/>
              </p:ext>
            </p:extLst>
          </p:nvPr>
        </p:nvGraphicFramePr>
        <p:xfrm>
          <a:off x="539552" y="1700808"/>
          <a:ext cx="7749480" cy="4526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069507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2CDDC93-D5AD-48B0-BB79-531CB4017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7180"/>
          </a:xfrm>
        </p:spPr>
        <p:txBody>
          <a:bodyPr>
            <a:normAutofit/>
          </a:bodyPr>
          <a:lstStyle/>
          <a:p>
            <a:r>
              <a:rPr lang="sr-Cyrl-RS" sz="2800" b="1" dirty="0"/>
              <a:t>Како се пуни општинска каса?</a:t>
            </a:r>
            <a:endParaRPr lang="sr-Latn-RS" sz="2800" b="1" dirty="0"/>
          </a:p>
        </p:txBody>
      </p:sp>
      <p:sp useBgFill="1"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CDE529B-766F-4481-821E-386F21BF3A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472" y="1001818"/>
            <a:ext cx="8286808" cy="5570454"/>
          </a:xfrm>
        </p:spPr>
        <p:txBody>
          <a:bodyPr>
            <a:normAutofit/>
          </a:bodyPr>
          <a:lstStyle/>
          <a:p>
            <a:pPr algn="just"/>
            <a:r>
              <a:rPr lang="sr-Cyrl-RS" sz="1700" dirty="0"/>
              <a:t>Укупни </a:t>
            </a:r>
            <a:r>
              <a:rPr lang="sr-Cyrl-RS" sz="1700" b="1" dirty="0"/>
              <a:t>јавни приходи и примања </a:t>
            </a:r>
            <a:r>
              <a:rPr lang="sr-Cyrl-RS" sz="1700" dirty="0"/>
              <a:t>општине</a:t>
            </a:r>
            <a:r>
              <a:rPr lang="sr-Cyrl-RS" sz="1700" dirty="0">
                <a:solidFill>
                  <a:srgbClr val="FF0000"/>
                </a:solidFill>
              </a:rPr>
              <a:t> </a:t>
            </a:r>
            <a:r>
              <a:rPr lang="sr-Cyrl-RS" sz="1700" dirty="0" smtClean="0"/>
              <a:t>Чајетина</a:t>
            </a:r>
            <a:r>
              <a:rPr lang="sr-Cyrl-RS" sz="1700" dirty="0" smtClean="0">
                <a:solidFill>
                  <a:srgbClr val="FF0000"/>
                </a:solidFill>
              </a:rPr>
              <a:t> </a:t>
            </a:r>
            <a:r>
              <a:rPr lang="sr-Cyrl-RS" sz="1700" dirty="0" smtClean="0"/>
              <a:t>за 20</a:t>
            </a:r>
            <a:r>
              <a:rPr lang="en-US" sz="1700" dirty="0" smtClean="0"/>
              <a:t>21</a:t>
            </a:r>
            <a:r>
              <a:rPr lang="sr-Cyrl-RS" sz="1700" dirty="0" smtClean="0"/>
              <a:t>. </a:t>
            </a:r>
            <a:r>
              <a:rPr lang="sr-Cyrl-RS" sz="1700" dirty="0"/>
              <a:t>годину износе</a:t>
            </a:r>
          </a:p>
          <a:p>
            <a:pPr algn="just"/>
            <a:endParaRPr lang="sr-Cyrl-RS" sz="1600" dirty="0"/>
          </a:p>
          <a:p>
            <a:pPr algn="just"/>
            <a:endParaRPr lang="en-GB" sz="1600" dirty="0"/>
          </a:p>
          <a:p>
            <a:pPr algn="just"/>
            <a:endParaRPr lang="en-GB" sz="1600" dirty="0"/>
          </a:p>
          <a:p>
            <a:pPr algn="just"/>
            <a:endParaRPr lang="en-GB" sz="1600" dirty="0"/>
          </a:p>
          <a:p>
            <a:pPr algn="just"/>
            <a:endParaRPr lang="sr-Cyrl-RS" sz="1600" dirty="0"/>
          </a:p>
          <a:p>
            <a:pPr algn="just"/>
            <a:endParaRPr lang="en-GB" sz="1600" dirty="0"/>
          </a:p>
          <a:p>
            <a:pPr algn="just"/>
            <a:r>
              <a:rPr lang="sr-Cyrl-RS" sz="1700" dirty="0"/>
              <a:t>Одлуком </a:t>
            </a:r>
            <a:r>
              <a:rPr lang="sr-Cyrl-RS" sz="1700" dirty="0" smtClean="0"/>
              <a:t>о изменама и допунама ослуке о </a:t>
            </a:r>
            <a:r>
              <a:rPr lang="sr-Cyrl-RS" sz="1700" dirty="0"/>
              <a:t>буџету општине </a:t>
            </a:r>
            <a:r>
              <a:rPr lang="sr-Cyrl-RS" sz="1700" dirty="0">
                <a:solidFill>
                  <a:srgbClr val="FF0000"/>
                </a:solidFill>
              </a:rPr>
              <a:t> </a:t>
            </a:r>
            <a:r>
              <a:rPr lang="sr-Cyrl-RS" sz="1700" dirty="0" smtClean="0"/>
              <a:t>Чајетина</a:t>
            </a:r>
            <a:r>
              <a:rPr lang="sr-Cyrl-RS" sz="1700" dirty="0" smtClean="0">
                <a:solidFill>
                  <a:srgbClr val="FF0000"/>
                </a:solidFill>
              </a:rPr>
              <a:t> </a:t>
            </a:r>
            <a:r>
              <a:rPr lang="sr-Cyrl-RS" sz="1700" dirty="0" smtClean="0"/>
              <a:t> </a:t>
            </a:r>
            <a:r>
              <a:rPr lang="sr-Cyrl-RS" sz="1700" dirty="0"/>
              <a:t>за </a:t>
            </a:r>
            <a:r>
              <a:rPr lang="sr-Cyrl-RS" sz="1700" dirty="0" smtClean="0"/>
              <a:t>20</a:t>
            </a:r>
            <a:r>
              <a:rPr lang="en-US" sz="1700" dirty="0" smtClean="0"/>
              <a:t>21</a:t>
            </a:r>
            <a:r>
              <a:rPr lang="sr-Cyrl-RS" sz="1700" dirty="0" smtClean="0"/>
              <a:t>. </a:t>
            </a:r>
            <a:r>
              <a:rPr lang="sr-Cyrl-RS" sz="1700" dirty="0"/>
              <a:t>годину планирана су средства из буџета општине у износу од</a:t>
            </a:r>
            <a:r>
              <a:rPr lang="en-GB" sz="1700" dirty="0">
                <a:solidFill>
                  <a:srgbClr val="FF0000"/>
                </a:solidFill>
              </a:rPr>
              <a:t> </a:t>
            </a:r>
            <a:r>
              <a:rPr lang="en-GB" sz="1700" dirty="0" smtClean="0"/>
              <a:t>2</a:t>
            </a:r>
            <a:r>
              <a:rPr lang="sr-Cyrl-RS" sz="1700" dirty="0" smtClean="0"/>
              <a:t>.</a:t>
            </a:r>
            <a:r>
              <a:rPr lang="en-US" sz="1700" dirty="0" smtClean="0"/>
              <a:t>036</a:t>
            </a:r>
            <a:r>
              <a:rPr lang="sr-Cyrl-RS" sz="1700" dirty="0" smtClean="0"/>
              <a:t>.</a:t>
            </a:r>
            <a:r>
              <a:rPr lang="en-US" sz="1700" dirty="0" smtClean="0"/>
              <a:t>297</a:t>
            </a:r>
            <a:r>
              <a:rPr lang="sr-Cyrl-RS" sz="1700" dirty="0" smtClean="0"/>
              <a:t>.</a:t>
            </a:r>
            <a:r>
              <a:rPr lang="en-US" sz="1700" dirty="0" smtClean="0"/>
              <a:t>000</a:t>
            </a:r>
            <a:r>
              <a:rPr lang="sr-Cyrl-RS" sz="1700" dirty="0" smtClean="0">
                <a:solidFill>
                  <a:srgbClr val="FF0000"/>
                </a:solidFill>
              </a:rPr>
              <a:t> </a:t>
            </a:r>
            <a:r>
              <a:rPr lang="sr-Cyrl-RS" sz="1700" dirty="0"/>
              <a:t>динара, пренета средства из ранијих година у износу од </a:t>
            </a:r>
            <a:r>
              <a:rPr lang="en-US" sz="1700" dirty="0" smtClean="0"/>
              <a:t>253</a:t>
            </a:r>
            <a:r>
              <a:rPr lang="sr-Cyrl-RS" sz="1700" dirty="0" smtClean="0"/>
              <a:t>.</a:t>
            </a:r>
            <a:r>
              <a:rPr lang="en-US" sz="1700" dirty="0" smtClean="0"/>
              <a:t>054</a:t>
            </a:r>
            <a:r>
              <a:rPr lang="sr-Cyrl-RS" sz="1700" dirty="0" smtClean="0"/>
              <a:t>.</a:t>
            </a:r>
            <a:r>
              <a:rPr lang="en-US" sz="1700" dirty="0" smtClean="0"/>
              <a:t>00</a:t>
            </a:r>
            <a:r>
              <a:rPr lang="sr-Cyrl-RS" sz="1700" dirty="0" smtClean="0"/>
              <a:t> динара и средства из осталих извора у износу од </a:t>
            </a:r>
            <a:r>
              <a:rPr lang="en-US" sz="1700" dirty="0" smtClean="0"/>
              <a:t>11</a:t>
            </a:r>
            <a:r>
              <a:rPr lang="sr-Cyrl-RS" sz="1700" dirty="0" smtClean="0"/>
              <a:t>.</a:t>
            </a:r>
            <a:r>
              <a:rPr lang="en-US" sz="1700" dirty="0" smtClean="0"/>
              <a:t>649</a:t>
            </a:r>
            <a:r>
              <a:rPr lang="sr-Cyrl-RS" sz="1700" dirty="0" smtClean="0"/>
              <a:t>.000 динара.</a:t>
            </a:r>
            <a:endParaRPr lang="sr-Cyrl-RS" sz="17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86E5D0E-B6F3-4167-8B33-0D307B0B2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841187630"/>
              </p:ext>
            </p:extLst>
          </p:nvPr>
        </p:nvGraphicFramePr>
        <p:xfrm>
          <a:off x="971600" y="4452264"/>
          <a:ext cx="7272808" cy="17527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Equals 6">
            <a:extLst>
              <a:ext uri="{FF2B5EF4-FFF2-40B4-BE49-F238E27FC236}">
                <a16:creationId xmlns:a16="http://schemas.microsoft.com/office/drawing/2014/main" xmlns="" id="{CDB27E42-2A8D-4DD4-9160-578F8DDA6D84}"/>
              </a:ext>
            </a:extLst>
          </p:cNvPr>
          <p:cNvSpPr/>
          <p:nvPr/>
        </p:nvSpPr>
        <p:spPr>
          <a:xfrm>
            <a:off x="2609633" y="1735247"/>
            <a:ext cx="1047312" cy="978607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166762BC-F4C2-481D-B9D2-3C8B403BB8B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tretch>
            <a:fillRect/>
          </a:stretch>
        </p:blipFill>
        <p:spPr>
          <a:xfrm>
            <a:off x="827584" y="1476780"/>
            <a:ext cx="1633564" cy="175275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F752DEC-C823-4E33-9B74-2DB6D4AFC9BB}"/>
              </a:ext>
            </a:extLst>
          </p:cNvPr>
          <p:cNvSpPr txBox="1"/>
          <p:nvPr/>
        </p:nvSpPr>
        <p:spPr>
          <a:xfrm>
            <a:off x="3878844" y="1839830"/>
            <a:ext cx="4979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600" b="1" dirty="0" smtClean="0"/>
              <a:t>2.</a:t>
            </a:r>
            <a:r>
              <a:rPr lang="en-US" sz="3600" b="1" dirty="0" smtClean="0"/>
              <a:t>301</a:t>
            </a:r>
            <a:r>
              <a:rPr lang="sr-Cyrl-RS" sz="3600" b="1" dirty="0" smtClean="0"/>
              <a:t>.000.000 </a:t>
            </a:r>
            <a:r>
              <a:rPr lang="sr-Cyrl-RS" sz="3600" b="1" dirty="0"/>
              <a:t>динара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70447323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2.3|2.3|2.2|2.3|2.3|2.6|2.3|2.3|2.6"/>
</p:tagLst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4637</TotalTime>
  <Words>2259</Words>
  <Application>Microsoft Office PowerPoint</Application>
  <PresentationFormat>On-screen Show (4:3)</PresentationFormat>
  <Paragraphs>500</Paragraphs>
  <Slides>24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Custom Design</vt:lpstr>
      <vt:lpstr>Angles</vt:lpstr>
      <vt:lpstr>PowerPoint Presentation</vt:lpstr>
      <vt:lpstr>PowerPoint Presentation</vt:lpstr>
      <vt:lpstr>PowerPoint Presentation</vt:lpstr>
      <vt:lpstr>PowerPoint Presentation</vt:lpstr>
      <vt:lpstr>Ко се финансира из буџета?</vt:lpstr>
      <vt:lpstr>Како настаје буџет општине?</vt:lpstr>
      <vt:lpstr>Ко учествује у буџетском процесу?</vt:lpstr>
      <vt:lpstr>На основу чега се доноси буџет?</vt:lpstr>
      <vt:lpstr>Како се пуни општинска каса?</vt:lpstr>
      <vt:lpstr>Шта су приходи и примања буџета?</vt:lpstr>
      <vt:lpstr>Структура планираних прихода и примања за 2021. годину</vt:lpstr>
      <vt:lpstr>Структура планираних прихода и примања за 2021. годину – у процентима</vt:lpstr>
      <vt:lpstr>Шта се променило у односу на 2020. годину?</vt:lpstr>
      <vt:lpstr>На шта се троше јавна средства?</vt:lpstr>
      <vt:lpstr>PowerPoint Presentation</vt:lpstr>
      <vt:lpstr>Структура планираних расхода и издатака                         буџета за 2020. годину-ребаланс i</vt:lpstr>
      <vt:lpstr>Структура планираних расхода и издатака буџета за 2019. годину</vt:lpstr>
      <vt:lpstr>Шта се променило у односу на 2020. годину?</vt:lpstr>
      <vt:lpstr>Расходи буџета по програмима</vt:lpstr>
      <vt:lpstr>Структура расхода по буџетским                           програмима</vt:lpstr>
      <vt:lpstr>Расходи буџета расподељени по директним и индиректним буџетским корисницима</vt:lpstr>
      <vt:lpstr>Најважнији капитални пројекти</vt:lpstr>
      <vt:lpstr>Најважнији пројекти од интереса за локалну заједницу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ОПШТИНА КОВИН</dc:title>
  <dc:creator>stojkovici</dc:creator>
  <cp:lastModifiedBy>Ruzica Resimic</cp:lastModifiedBy>
  <cp:revision>484</cp:revision>
  <cp:lastPrinted>2018-01-29T14:26:33Z</cp:lastPrinted>
  <dcterms:created xsi:type="dcterms:W3CDTF">2006-08-16T00:00:00Z</dcterms:created>
  <dcterms:modified xsi:type="dcterms:W3CDTF">2021-01-14T07:37:44Z</dcterms:modified>
</cp:coreProperties>
</file>